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7"/>
  </p:handoutMasterIdLst>
  <p:sldIdLst>
    <p:sldId id="256" r:id="rId2"/>
    <p:sldId id="257" r:id="rId3"/>
    <p:sldId id="262" r:id="rId4"/>
    <p:sldId id="261" r:id="rId5"/>
    <p:sldId id="258" r:id="rId6"/>
    <p:sldId id="260" r:id="rId7"/>
    <p:sldId id="259" r:id="rId8"/>
    <p:sldId id="263" r:id="rId9"/>
    <p:sldId id="265" r:id="rId10"/>
    <p:sldId id="267" r:id="rId11"/>
    <p:sldId id="264" r:id="rId12"/>
    <p:sldId id="270" r:id="rId13"/>
    <p:sldId id="268" r:id="rId14"/>
    <p:sldId id="269" r:id="rId15"/>
    <p:sldId id="271" r:id="rId16"/>
  </p:sldIdLst>
  <p:sldSz cx="9144000" cy="6858000" type="screen4x3"/>
  <p:notesSz cx="6797675" cy="992822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576" autoAdjust="0"/>
  </p:normalViewPr>
  <p:slideViewPr>
    <p:cSldViewPr>
      <p:cViewPr varScale="1">
        <p:scale>
          <a:sx n="81" d="100"/>
          <a:sy n="81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grebora\AppData\Local\Temp\VQR2004-2010_Tabelle_parteprim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'Figura 6.2'!$B$5</c:f>
              <c:strCache>
                <c:ptCount val="1"/>
                <c:pt idx="0">
                  <c:v>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6.2'!$B$6:$B$21</c:f>
              <c:numCache>
                <c:formatCode>#,##0</c:formatCode>
                <c:ptCount val="16"/>
                <c:pt idx="0">
                  <c:v>4752</c:v>
                </c:pt>
                <c:pt idx="1">
                  <c:v>11241</c:v>
                </c:pt>
                <c:pt idx="2">
                  <c:v>6556</c:v>
                </c:pt>
                <c:pt idx="3">
                  <c:v>2494</c:v>
                </c:pt>
                <c:pt idx="4">
                  <c:v>6716</c:v>
                </c:pt>
                <c:pt idx="5">
                  <c:v>9988</c:v>
                </c:pt>
                <c:pt idx="6">
                  <c:v>4231</c:v>
                </c:pt>
                <c:pt idx="7">
                  <c:v>1755</c:v>
                </c:pt>
                <c:pt idx="8">
                  <c:v>499</c:v>
                </c:pt>
                <c:pt idx="9">
                  <c:v>8578</c:v>
                </c:pt>
                <c:pt idx="10">
                  <c:v>3374</c:v>
                </c:pt>
                <c:pt idx="11">
                  <c:v>1508</c:v>
                </c:pt>
                <c:pt idx="12">
                  <c:v>1291</c:v>
                </c:pt>
                <c:pt idx="13">
                  <c:v>1317</c:v>
                </c:pt>
                <c:pt idx="14">
                  <c:v>2291</c:v>
                </c:pt>
                <c:pt idx="15">
                  <c:v>382</c:v>
                </c:pt>
              </c:numCache>
            </c:numRef>
          </c:val>
        </c:ser>
        <c:ser>
          <c:idx val="1"/>
          <c:order val="1"/>
          <c:tx>
            <c:strRef>
              <c:f>'Figura 6.2'!$C$5</c:f>
              <c:strCache>
                <c:ptCount val="1"/>
                <c:pt idx="0">
                  <c:v>B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6.2'!$C$6:$C$21</c:f>
              <c:numCache>
                <c:formatCode>#,##0</c:formatCode>
                <c:ptCount val="16"/>
                <c:pt idx="0">
                  <c:v>2398</c:v>
                </c:pt>
                <c:pt idx="1">
                  <c:v>4289</c:v>
                </c:pt>
                <c:pt idx="2">
                  <c:v>3014</c:v>
                </c:pt>
                <c:pt idx="3">
                  <c:v>1976</c:v>
                </c:pt>
                <c:pt idx="4">
                  <c:v>3985</c:v>
                </c:pt>
                <c:pt idx="5">
                  <c:v>5349</c:v>
                </c:pt>
                <c:pt idx="6">
                  <c:v>1697</c:v>
                </c:pt>
                <c:pt idx="7">
                  <c:v>739</c:v>
                </c:pt>
                <c:pt idx="8">
                  <c:v>2011</c:v>
                </c:pt>
                <c:pt idx="9">
                  <c:v>3244</c:v>
                </c:pt>
                <c:pt idx="10">
                  <c:v>6557</c:v>
                </c:pt>
                <c:pt idx="11">
                  <c:v>4143</c:v>
                </c:pt>
                <c:pt idx="12">
                  <c:v>492</c:v>
                </c:pt>
                <c:pt idx="13">
                  <c:v>5288</c:v>
                </c:pt>
                <c:pt idx="14">
                  <c:v>1516</c:v>
                </c:pt>
                <c:pt idx="15">
                  <c:v>1227</c:v>
                </c:pt>
              </c:numCache>
            </c:numRef>
          </c:val>
        </c:ser>
        <c:ser>
          <c:idx val="2"/>
          <c:order val="2"/>
          <c:tx>
            <c:strRef>
              <c:f>'Figura 6.2'!$D$5</c:f>
              <c:strCache>
                <c:ptCount val="1"/>
                <c:pt idx="0">
                  <c:v>A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6.2'!$D$6:$D$21</c:f>
              <c:numCache>
                <c:formatCode>#,##0</c:formatCode>
                <c:ptCount val="16"/>
                <c:pt idx="0">
                  <c:v>1452</c:v>
                </c:pt>
                <c:pt idx="1">
                  <c:v>2109</c:v>
                </c:pt>
                <c:pt idx="2">
                  <c:v>870</c:v>
                </c:pt>
                <c:pt idx="3">
                  <c:v>1040</c:v>
                </c:pt>
                <c:pt idx="4">
                  <c:v>1672</c:v>
                </c:pt>
                <c:pt idx="5">
                  <c:v>2699</c:v>
                </c:pt>
                <c:pt idx="6">
                  <c:v>871</c:v>
                </c:pt>
                <c:pt idx="7">
                  <c:v>510</c:v>
                </c:pt>
                <c:pt idx="8">
                  <c:v>1384</c:v>
                </c:pt>
                <c:pt idx="9">
                  <c:v>1794</c:v>
                </c:pt>
                <c:pt idx="10">
                  <c:v>2329</c:v>
                </c:pt>
                <c:pt idx="11">
                  <c:v>1986</c:v>
                </c:pt>
                <c:pt idx="12">
                  <c:v>828</c:v>
                </c:pt>
                <c:pt idx="13">
                  <c:v>2787</c:v>
                </c:pt>
                <c:pt idx="14">
                  <c:v>1834</c:v>
                </c:pt>
                <c:pt idx="15">
                  <c:v>1377</c:v>
                </c:pt>
              </c:numCache>
            </c:numRef>
          </c:val>
        </c:ser>
        <c:ser>
          <c:idx val="3"/>
          <c:order val="3"/>
          <c:tx>
            <c:strRef>
              <c:f>'Figura 6.2'!$E$5</c:f>
              <c:strCache>
                <c:ptCount val="1"/>
                <c:pt idx="0">
                  <c:v>L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6.2'!$E$6:$E$21</c:f>
              <c:numCache>
                <c:formatCode>#,##0</c:formatCode>
                <c:ptCount val="16"/>
                <c:pt idx="0">
                  <c:v>2001</c:v>
                </c:pt>
                <c:pt idx="1">
                  <c:v>2006</c:v>
                </c:pt>
                <c:pt idx="2">
                  <c:v>1111</c:v>
                </c:pt>
                <c:pt idx="3">
                  <c:v>2756</c:v>
                </c:pt>
                <c:pt idx="4">
                  <c:v>3755</c:v>
                </c:pt>
                <c:pt idx="5">
                  <c:v>7993</c:v>
                </c:pt>
                <c:pt idx="6">
                  <c:v>3046</c:v>
                </c:pt>
                <c:pt idx="7">
                  <c:v>1057</c:v>
                </c:pt>
                <c:pt idx="8">
                  <c:v>1553</c:v>
                </c:pt>
                <c:pt idx="9">
                  <c:v>2619</c:v>
                </c:pt>
                <c:pt idx="10">
                  <c:v>1711</c:v>
                </c:pt>
                <c:pt idx="11">
                  <c:v>1811</c:v>
                </c:pt>
                <c:pt idx="12">
                  <c:v>992</c:v>
                </c:pt>
                <c:pt idx="13">
                  <c:v>2389</c:v>
                </c:pt>
                <c:pt idx="14">
                  <c:v>6234</c:v>
                </c:pt>
                <c:pt idx="15">
                  <c:v>1328</c:v>
                </c:pt>
              </c:numCache>
            </c:numRef>
          </c:val>
        </c:ser>
        <c:ser>
          <c:idx val="4"/>
          <c:order val="4"/>
          <c:tx>
            <c:strRef>
              <c:f>'Figura 6.2'!$F$5</c:f>
              <c:strCache>
                <c:ptCount val="1"/>
                <c:pt idx="0">
                  <c:v>M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6.2'!$F$6:$F$21</c:f>
              <c:numCache>
                <c:formatCode>#,##0</c:formatCode>
                <c:ptCount val="16"/>
                <c:pt idx="0">
                  <c:v>1067</c:v>
                </c:pt>
                <c:pt idx="1">
                  <c:v>513</c:v>
                </c:pt>
                <c:pt idx="2">
                  <c:v>325</c:v>
                </c:pt>
                <c:pt idx="3">
                  <c:v>426</c:v>
                </c:pt>
                <c:pt idx="4">
                  <c:v>861</c:v>
                </c:pt>
                <c:pt idx="5">
                  <c:v>2741</c:v>
                </c:pt>
                <c:pt idx="6">
                  <c:v>345</c:v>
                </c:pt>
                <c:pt idx="7">
                  <c:v>226</c:v>
                </c:pt>
                <c:pt idx="8">
                  <c:v>175</c:v>
                </c:pt>
                <c:pt idx="9">
                  <c:v>511</c:v>
                </c:pt>
                <c:pt idx="10">
                  <c:v>564</c:v>
                </c:pt>
                <c:pt idx="11">
                  <c:v>265</c:v>
                </c:pt>
                <c:pt idx="12">
                  <c:v>70</c:v>
                </c:pt>
                <c:pt idx="13">
                  <c:v>916</c:v>
                </c:pt>
                <c:pt idx="14">
                  <c:v>713</c:v>
                </c:pt>
                <c:pt idx="15">
                  <c:v>167</c:v>
                </c:pt>
              </c:numCache>
            </c:numRef>
          </c:val>
        </c:ser>
        <c:ser>
          <c:idx val="5"/>
          <c:order val="5"/>
          <c:tx>
            <c:strRef>
              <c:f>'Figura 6.2'!$G$5</c:f>
              <c:strCache>
                <c:ptCount val="1"/>
                <c:pt idx="0">
                  <c:v>P</c:v>
                </c:pt>
              </c:strCache>
            </c:strRef>
          </c:tx>
          <c:invertIfNegative val="0"/>
          <c:cat>
            <c:strRef>
              <c:f>'Figura 6.2'!$A$6:$A$21</c:f>
              <c:strCache>
                <c:ptCount val="16"/>
                <c:pt idx="0">
                  <c:v>Area1</c:v>
                </c:pt>
                <c:pt idx="1">
                  <c:v>Area2</c:v>
                </c:pt>
                <c:pt idx="2">
                  <c:v>Area3</c:v>
                </c:pt>
                <c:pt idx="3">
                  <c:v>Area4</c:v>
                </c:pt>
                <c:pt idx="4">
                  <c:v>Area5</c:v>
                </c:pt>
                <c:pt idx="5">
                  <c:v>Area6</c:v>
                </c:pt>
                <c:pt idx="6">
                  <c:v>Area7</c:v>
                </c:pt>
                <c:pt idx="7">
                  <c:v>Area8.a</c:v>
                </c:pt>
                <c:pt idx="8">
                  <c:v>Area8.b</c:v>
                </c:pt>
                <c:pt idx="9">
                  <c:v>Area9</c:v>
                </c:pt>
                <c:pt idx="10">
                  <c:v>Area10</c:v>
                </c:pt>
                <c:pt idx="11">
                  <c:v>Area 11.a</c:v>
                </c:pt>
                <c:pt idx="12">
                  <c:v>Area11.b</c:v>
                </c:pt>
                <c:pt idx="13">
                  <c:v>Area12</c:v>
                </c:pt>
                <c:pt idx="14">
                  <c:v>Area 13</c:v>
                </c:pt>
                <c:pt idx="15">
                  <c:v>Area14</c:v>
                </c:pt>
              </c:strCache>
            </c:strRef>
          </c:cat>
          <c:val>
            <c:numRef>
              <c:f>'Figura 6.2'!$G$6:$G$21</c:f>
              <c:numCache>
                <c:formatCode>#,##0</c:formatCode>
                <c:ptCount val="16"/>
                <c:pt idx="0">
                  <c:v>82</c:v>
                </c:pt>
                <c:pt idx="1">
                  <c:v>128</c:v>
                </c:pt>
                <c:pt idx="2">
                  <c:v>57</c:v>
                </c:pt>
                <c:pt idx="3">
                  <c:v>167</c:v>
                </c:pt>
                <c:pt idx="4">
                  <c:v>279</c:v>
                </c:pt>
                <c:pt idx="5">
                  <c:v>684</c:v>
                </c:pt>
                <c:pt idx="6">
                  <c:v>159</c:v>
                </c:pt>
                <c:pt idx="7">
                  <c:v>13</c:v>
                </c:pt>
                <c:pt idx="8">
                  <c:v>12</c:v>
                </c:pt>
                <c:pt idx="9">
                  <c:v>112</c:v>
                </c:pt>
                <c:pt idx="10">
                  <c:v>102</c:v>
                </c:pt>
                <c:pt idx="11">
                  <c:v>65</c:v>
                </c:pt>
                <c:pt idx="12">
                  <c:v>36</c:v>
                </c:pt>
                <c:pt idx="13">
                  <c:v>101</c:v>
                </c:pt>
                <c:pt idx="14">
                  <c:v>66</c:v>
                </c:pt>
                <c:pt idx="15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0"/>
        <c:overlap val="100"/>
        <c:axId val="75461760"/>
        <c:axId val="75463296"/>
      </c:barChart>
      <c:catAx>
        <c:axId val="75461760"/>
        <c:scaling>
          <c:orientation val="minMax"/>
        </c:scaling>
        <c:delete val="0"/>
        <c:axPos val="l"/>
        <c:majorTickMark val="out"/>
        <c:minorTickMark val="none"/>
        <c:tickLblPos val="nextTo"/>
        <c:crossAx val="75463296"/>
        <c:crosses val="autoZero"/>
        <c:auto val="1"/>
        <c:lblAlgn val="ctr"/>
        <c:lblOffset val="100"/>
        <c:noMultiLvlLbl val="0"/>
      </c:catAx>
      <c:valAx>
        <c:axId val="75463296"/>
        <c:scaling>
          <c:orientation val="minMax"/>
        </c:scaling>
        <c:delete val="0"/>
        <c:axPos val="b"/>
        <c:majorGridlines>
          <c:spPr>
            <a:ln>
              <a:solidFill>
                <a:schemeClr val="accent1"/>
              </a:solidFill>
              <a:prstDash val="sysDash"/>
            </a:ln>
          </c:spPr>
        </c:majorGridlines>
        <c:numFmt formatCode="0%" sourceLinked="1"/>
        <c:majorTickMark val="out"/>
        <c:minorTickMark val="none"/>
        <c:tickLblPos val="nextTo"/>
        <c:crossAx val="75461760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3592B8-E44F-44B9-801F-3F223AF4C478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6760A-71F4-44D9-A875-D4D1976B47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18999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8607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80799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150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7579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3792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4309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693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517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2141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72204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14699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49711-3C1D-440B-B44E-3CD8D6B73E80}" type="datetimeFigureOut">
              <a:rPr lang="it-IT" smtClean="0"/>
              <a:t>29/03/2014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5B8F0-5BD1-4E2A-B371-144DF57CBC2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0592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PowerPoint_Slide1.sldx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i="1" dirty="0"/>
              <a:t>International </a:t>
            </a:r>
            <a:r>
              <a:rPr lang="it-IT" i="1" dirty="0" err="1" smtClean="0"/>
              <a:t>Research</a:t>
            </a:r>
            <a:r>
              <a:rPr lang="it-IT" i="1" dirty="0" smtClean="0"/>
              <a:t> </a:t>
            </a:r>
            <a:r>
              <a:rPr lang="it-IT" i="1" dirty="0"/>
              <a:t>in </a:t>
            </a:r>
            <a:r>
              <a:rPr lang="it-IT" i="1" dirty="0" err="1" smtClean="0"/>
              <a:t>Organisation</a:t>
            </a:r>
            <a:r>
              <a:rPr lang="it-IT" i="1" dirty="0" smtClean="0"/>
              <a:t> </a:t>
            </a:r>
            <a:r>
              <a:rPr lang="it-IT" i="1" dirty="0" err="1" smtClean="0"/>
              <a:t>Studies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 smtClean="0"/>
              <a:t>WOA 2014</a:t>
            </a:r>
          </a:p>
          <a:p>
            <a:r>
              <a:rPr lang="it-IT" dirty="0" smtClean="0"/>
              <a:t>Udine, 27 </a:t>
            </a:r>
            <a:r>
              <a:rPr lang="it-IT" dirty="0" err="1"/>
              <a:t>M</a:t>
            </a:r>
            <a:r>
              <a:rPr lang="it-IT" dirty="0" err="1" smtClean="0"/>
              <a:t>ay</a:t>
            </a:r>
            <a:r>
              <a:rPr lang="it-IT" dirty="0" smtClean="0"/>
              <a:t> 2014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17087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</p:spPr>
        <p:txBody>
          <a:bodyPr>
            <a:normAutofit fontScale="90000"/>
          </a:bodyPr>
          <a:lstStyle/>
          <a:p>
            <a:r>
              <a:rPr lang="it-IT" sz="3200" b="1" dirty="0" smtClean="0"/>
              <a:t>Ripartizione dei progetti PRIN 2012 (finanziati)</a:t>
            </a:r>
            <a:br>
              <a:rPr lang="it-IT" sz="3200" b="1" dirty="0" smtClean="0"/>
            </a:br>
            <a:r>
              <a:rPr lang="it-IT" sz="2200" i="1" dirty="0" smtClean="0"/>
              <a:t>Settori Social </a:t>
            </a:r>
            <a:r>
              <a:rPr lang="it-IT" sz="2200" i="1" dirty="0" err="1"/>
              <a:t>S</a:t>
            </a:r>
            <a:r>
              <a:rPr lang="it-IT" sz="2200" i="1" dirty="0" err="1" smtClean="0"/>
              <a:t>ciences</a:t>
            </a:r>
            <a:r>
              <a:rPr lang="it-IT" sz="2200" i="1" dirty="0" smtClean="0"/>
              <a:t> and </a:t>
            </a:r>
            <a:r>
              <a:rPr lang="it-IT" sz="2200" i="1" dirty="0" err="1"/>
              <a:t>H</a:t>
            </a:r>
            <a:r>
              <a:rPr lang="it-IT" sz="2200" i="1" dirty="0" err="1" smtClean="0"/>
              <a:t>umanities</a:t>
            </a:r>
            <a:endParaRPr lang="it-IT" sz="2200" i="1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7216225"/>
              </p:ext>
            </p:extLst>
          </p:nvPr>
        </p:nvGraphicFramePr>
        <p:xfrm>
          <a:off x="457200" y="1052736"/>
          <a:ext cx="82296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7710"/>
                <a:gridCol w="808952"/>
                <a:gridCol w="2806469"/>
                <a:gridCol w="2806469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SETTORE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N° PRIN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AREA CUN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% PRIN per AREA CUN</a:t>
                      </a:r>
                      <a:endParaRPr lang="it-IT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L-FIL-LET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r>
                        <a:rPr lang="it-IT" sz="1600" b="1" dirty="0" smtClean="0"/>
                        <a:t>AREA 10</a:t>
                      </a:r>
                    </a:p>
                    <a:p>
                      <a:r>
                        <a:rPr lang="it-IT" sz="1600" b="1" dirty="0" smtClean="0"/>
                        <a:t>Scienze dell’antichità, filologico-letterarie e storico-artistiche</a:t>
                      </a:r>
                      <a:endParaRPr lang="it-IT" sz="1600" b="1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r>
                        <a:rPr lang="it-IT" sz="1600" b="1" dirty="0" smtClean="0"/>
                        <a:t> 46,66%</a:t>
                      </a:r>
                      <a:endParaRPr lang="it-IT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L-ART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L-ANT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L-LIN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M-FIL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r>
                        <a:rPr lang="it-IT" sz="1600" b="1" dirty="0" smtClean="0"/>
                        <a:t>AREA 11</a:t>
                      </a:r>
                    </a:p>
                    <a:p>
                      <a:r>
                        <a:rPr lang="it-IT" sz="1600" b="1" dirty="0" smtClean="0"/>
                        <a:t>Scienze storiche, filosofiche, pedagogiche e psicologiche</a:t>
                      </a:r>
                      <a:endParaRPr lang="it-IT" sz="1600" b="1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r>
                        <a:rPr lang="it-IT" sz="1600" b="1" dirty="0" smtClean="0"/>
                        <a:t>30 %</a:t>
                      </a:r>
                      <a:endParaRPr lang="it-IT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M-DEA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M-STOR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M-PSI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M-PED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IUS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Area 12</a:t>
                      </a:r>
                      <a:r>
                        <a:rPr lang="it-IT" sz="1600" b="1" baseline="0" dirty="0" smtClean="0"/>
                        <a:t> – Scienze giuridiche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6, 66%</a:t>
                      </a:r>
                      <a:endParaRPr lang="it-IT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SECS-P-01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r>
                        <a:rPr lang="it-IT" sz="1600" b="1" dirty="0" smtClean="0"/>
                        <a:t>Area 13 –Scienze economiche e statistiche</a:t>
                      </a:r>
                      <a:endParaRPr lang="it-IT" sz="16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it-IT" sz="1600" b="1" dirty="0" smtClean="0"/>
                    </a:p>
                    <a:p>
                      <a:pPr algn="ctr"/>
                      <a:r>
                        <a:rPr lang="it-IT" sz="1600" b="1" dirty="0" smtClean="0"/>
                        <a:t>13,33%</a:t>
                      </a:r>
                      <a:endParaRPr lang="it-IT" sz="1600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SECS-P08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6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it-IT" sz="18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SPS-08</a:t>
                      </a:r>
                      <a:endParaRPr lang="it-IT" sz="16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1</a:t>
                      </a:r>
                      <a:endParaRPr lang="it-IT" sz="1600" b="1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it-IT" sz="1600" b="1" dirty="0" smtClean="0"/>
                        <a:t>Area 14 – Scienze politiche e sociali</a:t>
                      </a:r>
                      <a:endParaRPr lang="it-IT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b="1" dirty="0" smtClean="0"/>
                        <a:t>3.33%</a:t>
                      </a:r>
                      <a:endParaRPr lang="it-IT" sz="1600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9259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ERC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32298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9600" dirty="0" smtClean="0"/>
              <a:t>             </a:t>
            </a:r>
            <a:r>
              <a:rPr lang="it-IT" sz="9600" b="1" dirty="0" smtClean="0">
                <a:solidFill>
                  <a:srgbClr val="FF0000"/>
                </a:solidFill>
              </a:rPr>
              <a:t>?</a:t>
            </a:r>
            <a:endParaRPr lang="it-IT" sz="9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648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Qualità della ricerca?</a:t>
            </a:r>
            <a:br>
              <a:rPr lang="it-IT" dirty="0" smtClean="0"/>
            </a:br>
            <a:r>
              <a:rPr lang="it-IT" sz="2700" dirty="0" smtClean="0"/>
              <a:t>4 tipi di ricercatori (</a:t>
            </a:r>
            <a:r>
              <a:rPr lang="it-IT" sz="2700" dirty="0" err="1" smtClean="0"/>
              <a:t>Osterloh</a:t>
            </a:r>
            <a:r>
              <a:rPr lang="it-IT" sz="2700" dirty="0"/>
              <a:t> </a:t>
            </a:r>
            <a:r>
              <a:rPr lang="it-IT" sz="2700" dirty="0" smtClean="0"/>
              <a:t>and </a:t>
            </a:r>
            <a:r>
              <a:rPr lang="it-IT" sz="2700" dirty="0" err="1" smtClean="0"/>
              <a:t>Frey</a:t>
            </a:r>
            <a:r>
              <a:rPr lang="it-IT" sz="2700" dirty="0" smtClean="0"/>
              <a:t>, 2008)</a:t>
            </a:r>
            <a:endParaRPr lang="it-IT" sz="2700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graphicFrame>
        <p:nvGraphicFramePr>
          <p:cNvPr id="5" name="Ogget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1811874"/>
              </p:ext>
            </p:extLst>
          </p:nvPr>
        </p:nvGraphicFramePr>
        <p:xfrm>
          <a:off x="1259632" y="1690349"/>
          <a:ext cx="6624736" cy="49790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Diapositiva" r:id="rId4" imgW="4529298" imgH="3395496" progId="PowerPoint.Slide.12">
                  <p:embed/>
                </p:oleObj>
              </mc:Choice>
              <mc:Fallback>
                <p:oleObj name="Diapositiva" r:id="rId4" imgW="4529298" imgH="3395496" progId="PowerPoint.Slide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1690349"/>
                        <a:ext cx="6624736" cy="497901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996101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9814160"/>
              </p:ext>
            </p:extLst>
          </p:nvPr>
        </p:nvGraphicFramePr>
        <p:xfrm>
          <a:off x="971600" y="620688"/>
          <a:ext cx="701625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2411760" y="219998"/>
            <a:ext cx="42896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Valutazione dei prodotti VQR per area CUN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13525650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836712"/>
            <a:ext cx="8136903" cy="518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2051720" y="260648"/>
            <a:ext cx="6102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 smtClean="0"/>
              <a:t>Valutazione dei prodotti VTR-CIVR (2001-2003) per area CUN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1302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Prospettiva futura: 3 problemi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Performance riconosciuta dai sistemi formali</a:t>
            </a:r>
          </a:p>
          <a:p>
            <a:r>
              <a:rPr lang="it-IT" dirty="0" smtClean="0"/>
              <a:t>Qualità effettiva della ricerca </a:t>
            </a:r>
          </a:p>
          <a:p>
            <a:r>
              <a:rPr lang="it-IT" dirty="0" smtClean="0"/>
              <a:t>«Forza politica» della disciplina nel contesto universitario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2242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Alcuni riferimenti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VQR 2004-2010</a:t>
            </a:r>
          </a:p>
          <a:p>
            <a:r>
              <a:rPr lang="it-IT" dirty="0" smtClean="0"/>
              <a:t>PRIN  2004-2012</a:t>
            </a:r>
          </a:p>
          <a:p>
            <a:r>
              <a:rPr lang="it-IT" dirty="0" smtClean="0"/>
              <a:t>ERC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1665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Valutazioni GEV13 per sub-aree</a:t>
            </a:r>
            <a:br>
              <a:rPr lang="it-IT" sz="3200" dirty="0" smtClean="0"/>
            </a:br>
            <a:r>
              <a:rPr lang="it-IT" sz="2400" dirty="0" smtClean="0">
                <a:solidFill>
                  <a:srgbClr val="FF0000"/>
                </a:solidFill>
              </a:rPr>
              <a:t>M= Management</a:t>
            </a:r>
            <a:endParaRPr lang="it-IT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5085980"/>
              </p:ext>
            </p:extLst>
          </p:nvPr>
        </p:nvGraphicFramePr>
        <p:xfrm>
          <a:off x="457200" y="1412776"/>
          <a:ext cx="8075238" cy="44210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5873"/>
                <a:gridCol w="1345873"/>
                <a:gridCol w="1345873"/>
                <a:gridCol w="1345873"/>
                <a:gridCol w="1345873"/>
                <a:gridCol w="1345873"/>
              </a:tblGrid>
              <a:tr h="1762061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sub-GEV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voto medio (I=v/n)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prodotti  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prodotti B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prodotti 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% prodotti L</a:t>
                      </a:r>
                    </a:p>
                  </a:txBody>
                  <a:tcPr marL="9525" marR="9525" marT="9525" marB="0" anchor="ctr"/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0,42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Times New Roman"/>
                        </a:rPr>
                        <a:t>25,17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Times New Roman"/>
                        </a:rPr>
                        <a:t>13,75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18,14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37,54</a:t>
                      </a:r>
                    </a:p>
                  </a:txBody>
                  <a:tcPr marL="9525" marR="9525" marT="9525" marB="0" anchor="ctr"/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0,18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8,44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7,02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12,43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/>
                        </a:rPr>
                        <a:t>67,14</a:t>
                      </a:r>
                    </a:p>
                  </a:txBody>
                  <a:tcPr marL="9525" marR="9525" marT="9525" marB="0" anchor="ctr"/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0,40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23,35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Times New Roman"/>
                        </a:rPr>
                        <a:t>17,29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Times New Roman"/>
                        </a:rPr>
                        <a:t>13,13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38,30</a:t>
                      </a:r>
                    </a:p>
                  </a:txBody>
                  <a:tcPr marL="9525" marR="9525" marT="9525" marB="0" anchor="ctr"/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n.a.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0,08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8,68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>
                          <a:effectLst/>
                          <a:latin typeface="Times New Roman"/>
                        </a:rPr>
                        <a:t>6,04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Times New Roman"/>
                        </a:rPr>
                        <a:t>7,17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0" i="0" u="none" strike="noStrike" dirty="0">
                          <a:effectLst/>
                          <a:latin typeface="Times New Roman"/>
                        </a:rPr>
                        <a:t>60,00</a:t>
                      </a:r>
                    </a:p>
                  </a:txBody>
                  <a:tcPr marL="9525" marR="9525" marT="9525" marB="0" anchor="ctr"/>
                </a:tc>
              </a:tr>
              <a:tr h="53180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effectLst/>
                          <a:latin typeface="Times New Roman"/>
                        </a:rPr>
                        <a:t>Totale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effectLst/>
                          <a:latin typeface="Times New Roman"/>
                        </a:rPr>
                        <a:t>0,32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effectLst/>
                          <a:latin typeface="Times New Roman"/>
                        </a:rPr>
                        <a:t>18,10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effectLst/>
                          <a:latin typeface="Times New Roman"/>
                        </a:rPr>
                        <a:t>11,98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>
                          <a:effectLst/>
                          <a:latin typeface="Times New Roman"/>
                        </a:rPr>
                        <a:t>14,49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800" b="1" i="0" u="none" strike="noStrike" dirty="0">
                          <a:effectLst/>
                          <a:latin typeface="Times New Roman"/>
                        </a:rPr>
                        <a:t>49,27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8833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Dal Rapporto finale GEV 13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it-IT" sz="4500" dirty="0"/>
              <a:t>Per quanto riguarda il sub-GEV di area aziendale, </a:t>
            </a:r>
            <a:r>
              <a:rPr lang="it-IT" sz="6000" b="1" dirty="0" smtClean="0">
                <a:solidFill>
                  <a:srgbClr val="FF0000"/>
                </a:solidFill>
              </a:rPr>
              <a:t>è molto </a:t>
            </a:r>
            <a:r>
              <a:rPr lang="it-IT" sz="6000" b="1" dirty="0">
                <a:solidFill>
                  <a:srgbClr val="FF0000"/>
                </a:solidFill>
              </a:rPr>
              <a:t>evidente un risultato mediamente </a:t>
            </a:r>
            <a:r>
              <a:rPr lang="it-IT" sz="6000" b="1" dirty="0" smtClean="0">
                <a:solidFill>
                  <a:srgbClr val="FF0000"/>
                </a:solidFill>
              </a:rPr>
              <a:t>inferiore </a:t>
            </a:r>
            <a:r>
              <a:rPr lang="it-IT" sz="6000" b="1" dirty="0">
                <a:solidFill>
                  <a:srgbClr val="FF0000"/>
                </a:solidFill>
              </a:rPr>
              <a:t>a quello generale di Area 13</a:t>
            </a:r>
            <a:r>
              <a:rPr lang="it-IT" sz="4500" dirty="0"/>
              <a:t>. Pur non </a:t>
            </a:r>
            <a:r>
              <a:rPr lang="it-IT" sz="4500" dirty="0" smtClean="0"/>
              <a:t>essendo </a:t>
            </a:r>
            <a:r>
              <a:rPr lang="it-IT" sz="4500" dirty="0"/>
              <a:t>inatteso, il dato conferma che gli SSD </a:t>
            </a:r>
            <a:r>
              <a:rPr lang="it-IT" sz="4500" dirty="0" smtClean="0"/>
              <a:t> dell’area </a:t>
            </a:r>
            <a:r>
              <a:rPr lang="it-IT" sz="4500" dirty="0"/>
              <a:t>aziendale </a:t>
            </a:r>
            <a:r>
              <a:rPr lang="it-IT" sz="6000" b="1" dirty="0">
                <a:solidFill>
                  <a:srgbClr val="FF0000"/>
                </a:solidFill>
              </a:rPr>
              <a:t>non hanno raggiunto il livello </a:t>
            </a:r>
            <a:r>
              <a:rPr lang="it-IT" sz="6000" b="1" dirty="0" smtClean="0">
                <a:solidFill>
                  <a:srgbClr val="FF0000"/>
                </a:solidFill>
              </a:rPr>
              <a:t>di </a:t>
            </a:r>
            <a:r>
              <a:rPr lang="it-IT" sz="6000" b="1" dirty="0">
                <a:solidFill>
                  <a:srgbClr val="FF0000"/>
                </a:solidFill>
              </a:rPr>
              <a:t>qualità e internazionalizzazione delle </a:t>
            </a:r>
            <a:r>
              <a:rPr lang="it-IT" sz="6000" b="1" dirty="0" smtClean="0">
                <a:solidFill>
                  <a:srgbClr val="FF0000"/>
                </a:solidFill>
              </a:rPr>
              <a:t> pubblicazioni </a:t>
            </a:r>
            <a:r>
              <a:rPr lang="it-IT" sz="6000" b="1" dirty="0">
                <a:solidFill>
                  <a:srgbClr val="FF0000"/>
                </a:solidFill>
              </a:rPr>
              <a:t>dell’area economica e statistica</a:t>
            </a:r>
            <a:r>
              <a:rPr lang="it-IT" sz="4500" dirty="0"/>
              <a:t>; si </a:t>
            </a:r>
            <a:r>
              <a:rPr lang="it-IT" sz="4500" dirty="0" smtClean="0"/>
              <a:t>evidenzia </a:t>
            </a:r>
            <a:r>
              <a:rPr lang="it-IT" sz="4500" dirty="0"/>
              <a:t>inoltre una quota molto elevata di </a:t>
            </a:r>
            <a:r>
              <a:rPr lang="it-IT" sz="4500" dirty="0" smtClean="0"/>
              <a:t> lavori </a:t>
            </a:r>
            <a:r>
              <a:rPr lang="it-IT" sz="4500" dirty="0"/>
              <a:t>con valutazione “limitata</a:t>
            </a:r>
            <a:r>
              <a:rPr lang="it-IT" sz="4500" dirty="0" smtClean="0"/>
              <a:t>”.</a:t>
            </a:r>
          </a:p>
          <a:p>
            <a:pPr marL="0" indent="0">
              <a:buNone/>
            </a:pPr>
            <a:endParaRPr lang="it-IT" sz="4500" dirty="0"/>
          </a:p>
          <a:p>
            <a:pPr marL="0" indent="0">
              <a:buNone/>
            </a:pPr>
            <a:r>
              <a:rPr lang="it-IT" sz="4500" dirty="0" smtClean="0"/>
              <a:t>, </a:t>
            </a:r>
            <a:r>
              <a:rPr lang="it-IT" sz="6000" b="1" dirty="0">
                <a:solidFill>
                  <a:srgbClr val="FF0000"/>
                </a:solidFill>
              </a:rPr>
              <a:t>l’alta percentuale </a:t>
            </a:r>
            <a:r>
              <a:rPr lang="it-IT" sz="6000" b="1" dirty="0" smtClean="0">
                <a:solidFill>
                  <a:srgbClr val="FF0000"/>
                </a:solidFill>
              </a:rPr>
              <a:t>di </a:t>
            </a:r>
            <a:r>
              <a:rPr lang="it-IT" sz="6000" b="1" dirty="0">
                <a:solidFill>
                  <a:srgbClr val="FF0000"/>
                </a:solidFill>
              </a:rPr>
              <a:t>lavori con valutazione “limitata” è il </a:t>
            </a:r>
            <a:r>
              <a:rPr lang="it-IT" sz="6000" b="1" dirty="0" smtClean="0">
                <a:solidFill>
                  <a:srgbClr val="FF0000"/>
                </a:solidFill>
              </a:rPr>
              <a:t>risultato di </a:t>
            </a:r>
            <a:r>
              <a:rPr lang="it-IT" sz="6000" b="1" dirty="0">
                <a:solidFill>
                  <a:srgbClr val="FF0000"/>
                </a:solidFill>
              </a:rPr>
              <a:t>una valutazione della comunità scientifica </a:t>
            </a:r>
            <a:r>
              <a:rPr lang="it-IT" sz="6000" b="1" dirty="0" smtClean="0">
                <a:solidFill>
                  <a:srgbClr val="FF0000"/>
                </a:solidFill>
              </a:rPr>
              <a:t> italiana </a:t>
            </a:r>
            <a:r>
              <a:rPr lang="it-IT" sz="6000" b="1" dirty="0">
                <a:solidFill>
                  <a:srgbClr val="FF0000"/>
                </a:solidFill>
              </a:rPr>
              <a:t>sulla comunità scientifica italiana, e </a:t>
            </a:r>
            <a:r>
              <a:rPr lang="it-IT" sz="6000" b="1" dirty="0" smtClean="0">
                <a:solidFill>
                  <a:srgbClr val="FF0000"/>
                </a:solidFill>
              </a:rPr>
              <a:t>non può </a:t>
            </a:r>
            <a:r>
              <a:rPr lang="it-IT" sz="6000" b="1" dirty="0">
                <a:solidFill>
                  <a:srgbClr val="FF0000"/>
                </a:solidFill>
              </a:rPr>
              <a:t>essere ascritta alla tipologia di </a:t>
            </a:r>
            <a:r>
              <a:rPr lang="it-IT" sz="6000" b="1" dirty="0" smtClean="0">
                <a:solidFill>
                  <a:srgbClr val="FF0000"/>
                </a:solidFill>
              </a:rPr>
              <a:t>pubblicazione</a:t>
            </a:r>
            <a:r>
              <a:rPr lang="it-IT" sz="4500" dirty="0"/>
              <a:t>. Pur con differenze tra SSD, in </a:t>
            </a:r>
            <a:r>
              <a:rPr lang="it-IT" sz="4500" dirty="0" smtClean="0"/>
              <a:t>particolare </a:t>
            </a:r>
            <a:r>
              <a:rPr lang="it-IT" sz="4500" dirty="0"/>
              <a:t>per le percentuali di lavori classificati </a:t>
            </a:r>
            <a:r>
              <a:rPr lang="it-IT" sz="4500" dirty="0" smtClean="0"/>
              <a:t>“</a:t>
            </a:r>
            <a:r>
              <a:rPr lang="it-IT" sz="4500" dirty="0"/>
              <a:t>eccellenti” o “limitati”, la VQR ha messo in </a:t>
            </a:r>
            <a:r>
              <a:rPr lang="it-IT" sz="4500" dirty="0" smtClean="0"/>
              <a:t>evidenza </a:t>
            </a:r>
            <a:r>
              <a:rPr lang="it-IT" sz="4500" dirty="0"/>
              <a:t>che </a:t>
            </a:r>
            <a:r>
              <a:rPr lang="it-IT" sz="6200" b="1" dirty="0">
                <a:solidFill>
                  <a:srgbClr val="FF0000"/>
                </a:solidFill>
              </a:rPr>
              <a:t>vi</a:t>
            </a:r>
            <a:r>
              <a:rPr lang="it-IT" sz="7400" b="1" dirty="0">
                <a:solidFill>
                  <a:srgbClr val="FF0000"/>
                </a:solidFill>
              </a:rPr>
              <a:t> </a:t>
            </a:r>
            <a:r>
              <a:rPr lang="it-IT" sz="6200" b="1" dirty="0">
                <a:solidFill>
                  <a:srgbClr val="FF0000"/>
                </a:solidFill>
              </a:rPr>
              <a:t>sono margini di miglioramento </a:t>
            </a:r>
            <a:r>
              <a:rPr lang="it-IT" sz="6200" b="1" dirty="0" smtClean="0">
                <a:solidFill>
                  <a:srgbClr val="FF0000"/>
                </a:solidFill>
              </a:rPr>
              <a:t>notevoli </a:t>
            </a:r>
            <a:r>
              <a:rPr lang="it-IT" sz="6200" b="1" dirty="0">
                <a:solidFill>
                  <a:srgbClr val="FF0000"/>
                </a:solidFill>
              </a:rPr>
              <a:t>e diffusi in tutti i SSD del sub-GEV di </a:t>
            </a:r>
            <a:r>
              <a:rPr lang="it-IT" sz="6200" b="1" dirty="0" smtClean="0">
                <a:solidFill>
                  <a:srgbClr val="FF0000"/>
                </a:solidFill>
              </a:rPr>
              <a:t>Economia </a:t>
            </a:r>
            <a:r>
              <a:rPr lang="it-IT" sz="6200" b="1" dirty="0">
                <a:solidFill>
                  <a:srgbClr val="FF0000"/>
                </a:solidFill>
              </a:rPr>
              <a:t>Aziendale</a:t>
            </a:r>
          </a:p>
          <a:p>
            <a:pPr marL="0" indent="0">
              <a:buNone/>
            </a:pPr>
            <a:endParaRPr lang="it-IT" sz="6200" dirty="0"/>
          </a:p>
        </p:txBody>
      </p:sp>
    </p:spTree>
    <p:extLst>
      <p:ext uri="{BB962C8B-B14F-4D97-AF65-F5344CB8AC3E}">
        <p14:creationId xmlns:p14="http://schemas.microsoft.com/office/powerpoint/2010/main" val="385020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1143000"/>
          </a:xfrm>
        </p:spPr>
        <p:txBody>
          <a:bodyPr>
            <a:normAutofit/>
          </a:bodyPr>
          <a:lstStyle/>
          <a:p>
            <a:r>
              <a:rPr lang="it-IT" sz="3200" dirty="0" smtClean="0"/>
              <a:t>VQR 2004-2010</a:t>
            </a:r>
            <a:br>
              <a:rPr lang="it-IT" sz="3200" dirty="0" smtClean="0"/>
            </a:br>
            <a:r>
              <a:rPr lang="it-IT" sz="2000" dirty="0" smtClean="0"/>
              <a:t>Sintesi valutazioni settori aziendali </a:t>
            </a:r>
            <a:endParaRPr lang="it-IT" sz="32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202230"/>
              </p:ext>
            </p:extLst>
          </p:nvPr>
        </p:nvGraphicFramePr>
        <p:xfrm>
          <a:off x="457200" y="1124744"/>
          <a:ext cx="8075242" cy="56191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3606"/>
                <a:gridCol w="1153606"/>
                <a:gridCol w="1153606"/>
                <a:gridCol w="1153606"/>
                <a:gridCol w="1153606"/>
                <a:gridCol w="1153606"/>
                <a:gridCol w="1153606"/>
              </a:tblGrid>
              <a:tr h="12143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SSD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# prodotti attesi (n)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voto medio (I=v/n)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 E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B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A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L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SECS-P/07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1.865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0,13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6,11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5,79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10,83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71,37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SECS-P/08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1.386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0,23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12,12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8,80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11,18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64,79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SECS-P/09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201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0,11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6,47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6,47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9,95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65,67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8995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SECS-P/10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353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0,30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13,60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9,07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23,51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49,29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SECS-P/11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644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0,11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4,50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4,35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11,96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73,29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758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Totale A13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12.654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0,32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18,10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11,98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14,49</a:t>
                      </a:r>
                      <a:endParaRPr lang="it-IT" sz="24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49,27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78664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200" dirty="0" smtClean="0"/>
              <a:t>VQR 2004-2010</a:t>
            </a:r>
            <a:br>
              <a:rPr lang="it-IT" sz="3200" dirty="0" smtClean="0"/>
            </a:br>
            <a:r>
              <a:rPr lang="it-IT" sz="1800" b="1" dirty="0" smtClean="0"/>
              <a:t>Confronto con valutazioni altri settori </a:t>
            </a:r>
            <a:endParaRPr lang="it-IT" sz="1800" b="1" dirty="0"/>
          </a:p>
        </p:txBody>
      </p:sp>
      <p:graphicFrame>
        <p:nvGraphicFramePr>
          <p:cNvPr id="5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968926"/>
              </p:ext>
            </p:extLst>
          </p:nvPr>
        </p:nvGraphicFramePr>
        <p:xfrm>
          <a:off x="549898" y="1340768"/>
          <a:ext cx="8136902" cy="4504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8964"/>
                <a:gridCol w="1151323"/>
                <a:gridCol w="1151323"/>
                <a:gridCol w="1151323"/>
                <a:gridCol w="1151323"/>
                <a:gridCol w="1151323"/>
                <a:gridCol w="1151323"/>
              </a:tblGrid>
              <a:tr h="139275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SSD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# prodotti attesi (n)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voto medio (I=v/n)</a:t>
                      </a:r>
                      <a:endParaRPr lang="it-IT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 E</a:t>
                      </a:r>
                      <a:endParaRPr lang="it-IT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B</a:t>
                      </a:r>
                      <a:endParaRPr lang="it-IT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A</a:t>
                      </a:r>
                      <a:endParaRPr lang="it-IT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% prodotti L</a:t>
                      </a:r>
                      <a:endParaRPr lang="it-IT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45737"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i="0" u="none" strike="noStrike" dirty="0">
                          <a:effectLst/>
                          <a:latin typeface="Times New Roman"/>
                        </a:rPr>
                        <a:t>ING-IND/35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 dirty="0">
                          <a:effectLst/>
                          <a:latin typeface="Arial"/>
                        </a:rPr>
                        <a:t>490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0,60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39,4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18,8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15,1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2000" b="0" i="0" u="none" strike="noStrike">
                          <a:effectLst/>
                          <a:latin typeface="Arial"/>
                        </a:rPr>
                        <a:t>23,7</a:t>
                      </a:r>
                    </a:p>
                  </a:txBody>
                  <a:tcPr marL="9525" marR="9525" marT="9525" marB="0" anchor="b"/>
                </a:tc>
              </a:tr>
              <a:tr h="545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SECS-P/10</a:t>
                      </a:r>
                      <a:endParaRPr lang="it-IT" sz="18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353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0,30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13,60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9,07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23,51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49,29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97134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effectLst/>
                          <a:latin typeface="Times New Roman"/>
                        </a:rPr>
                        <a:t>SCIENZE POLITICHE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1.684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0,48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11,52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31,12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27,67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>
                          <a:effectLst/>
                          <a:latin typeface="Times New Roman"/>
                        </a:rPr>
                        <a:t>25,42</a:t>
                      </a:r>
                    </a:p>
                  </a:txBody>
                  <a:tcPr marL="9525" marR="9525" marT="9525" marB="0" anchor="ctr"/>
                </a:tc>
              </a:tr>
              <a:tr h="64198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b="1" i="0" u="none" strike="noStrike" dirty="0">
                          <a:effectLst/>
                          <a:latin typeface="Times New Roman"/>
                        </a:rPr>
                        <a:t>SCIENZE SOCIALI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>
                          <a:effectLst/>
                          <a:latin typeface="Times New Roman"/>
                        </a:rPr>
                        <a:t>2.621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>
                          <a:effectLst/>
                          <a:latin typeface="Times New Roman"/>
                        </a:rPr>
                        <a:t>0,43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6,98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25,83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33,08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2000" b="0" i="0" u="none" strike="noStrike" dirty="0">
                          <a:effectLst/>
                          <a:latin typeface="Times New Roman"/>
                        </a:rPr>
                        <a:t>31,48</a:t>
                      </a:r>
                    </a:p>
                  </a:txBody>
                  <a:tcPr marL="9525" marR="9525" marT="9525" marB="0" anchor="ctr"/>
                </a:tc>
              </a:tr>
              <a:tr h="54573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Totale A13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12.654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0,32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18,10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11,98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14,49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49,27</a:t>
                      </a:r>
                      <a:endParaRPr lang="it-I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57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Distribuzione dei lavori di ricerca per lingua di pubblicazione e SSD</a:t>
            </a:r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950973"/>
              </p:ext>
            </p:extLst>
          </p:nvPr>
        </p:nvGraphicFramePr>
        <p:xfrm>
          <a:off x="457200" y="1600200"/>
          <a:ext cx="8363272" cy="4493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0818"/>
                <a:gridCol w="2090818"/>
                <a:gridCol w="2090818"/>
                <a:gridCol w="2090818"/>
              </a:tblGrid>
              <a:tr h="5523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it-I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%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#</a:t>
                      </a:r>
                      <a:endParaRPr lang="it-I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23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SSD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Inglese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Italiano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totale prodotti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23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SECS-P/07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28,21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64,56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1.769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23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SECS-P/08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45,92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45,03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1.348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23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SECS-P/09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36,87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54,75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179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26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SECS-P/10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45,43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46,61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solidFill>
                            <a:srgbClr val="FF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339</a:t>
                      </a:r>
                      <a:endParaRPr lang="it-IT" sz="24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23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SECS-P/11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35,03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58,72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608</a:t>
                      </a:r>
                      <a:endParaRPr lang="it-I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5523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Totale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56,68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34,60</a:t>
                      </a:r>
                      <a:endParaRPr lang="it-IT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11.941</a:t>
                      </a:r>
                      <a:endParaRPr lang="it-IT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111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 smtClean="0"/>
              <a:t>PRIN coordinati da aziendalisti per SSD</a:t>
            </a:r>
            <a:br>
              <a:rPr lang="it-IT" sz="3200" dirty="0" smtClean="0"/>
            </a:br>
            <a:r>
              <a:rPr lang="it-IT" sz="3200" dirty="0" smtClean="0"/>
              <a:t>(e rapporto con totale PRIN area 13)</a:t>
            </a:r>
            <a:endParaRPr lang="it-IT" sz="3200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533487"/>
              </p:ext>
            </p:extLst>
          </p:nvPr>
        </p:nvGraphicFramePr>
        <p:xfrm>
          <a:off x="539550" y="1692752"/>
          <a:ext cx="8352932" cy="44866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3276"/>
                <a:gridCol w="1193276"/>
                <a:gridCol w="1193276"/>
                <a:gridCol w="1193276"/>
                <a:gridCol w="1193276"/>
                <a:gridCol w="1193276"/>
                <a:gridCol w="1193276"/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SECS-P/07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SECS-P/08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SECS-P/09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SECS-P/10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SECS-P/11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Totale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1/30  </a:t>
                      </a: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SH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2010-11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3/13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2009</a:t>
                      </a:r>
                      <a:endParaRPr lang="it-IT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5/17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2008</a:t>
                      </a:r>
                      <a:endParaRPr lang="it-IT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13/45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2007</a:t>
                      </a:r>
                      <a:endParaRPr lang="it-IT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14/60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2006</a:t>
                      </a:r>
                      <a:endParaRPr lang="it-IT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5/37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2005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15/51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>
                          <a:effectLst/>
                          <a:latin typeface="Calibri"/>
                          <a:ea typeface="Calibri"/>
                          <a:cs typeface="Times New Roman"/>
                        </a:rPr>
                        <a:t>2004</a:t>
                      </a:r>
                      <a:endParaRPr lang="it-IT" sz="2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it-IT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9/54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Totale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4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65/307</a:t>
                      </a:r>
                      <a:endParaRPr lang="it-IT" sz="2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5950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670698"/>
              </p:ext>
            </p:extLst>
          </p:nvPr>
        </p:nvGraphicFramePr>
        <p:xfrm>
          <a:off x="251520" y="260648"/>
          <a:ext cx="8712968" cy="5969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7926"/>
                <a:gridCol w="1531950"/>
                <a:gridCol w="1627697"/>
                <a:gridCol w="2010685"/>
                <a:gridCol w="1244710"/>
              </a:tblGrid>
              <a:tr h="6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n. PRIN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2004-12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n. Docenti in ruolo (2014)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n. docenti / </a:t>
                      </a:r>
                      <a:r>
                        <a:rPr lang="it-IT" sz="18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Prin</a:t>
                      </a:r>
                      <a:r>
                        <a:rPr lang="it-IT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 coordinati</a:t>
                      </a: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SECS-P/07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733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29,3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SECS-P/08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25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551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22,0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SECS-P/09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86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43,0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433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SECS-P/10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147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7,8</a:t>
                      </a: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SECS-P/11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241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34,4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689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TOT MS </a:t>
                      </a:r>
                      <a:r>
                        <a:rPr lang="it-IT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it-IT" sz="2000" b="1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Ec</a:t>
                      </a:r>
                      <a:r>
                        <a:rPr lang="it-IT" sz="2000" b="1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-AZ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65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1758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27,0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00346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b="1" dirty="0" smtClean="0">
                          <a:effectLst/>
                          <a:latin typeface="+mn-lt"/>
                          <a:ea typeface="Calibri"/>
                          <a:cs typeface="Times New Roman"/>
                        </a:rPr>
                        <a:t>TOT AREA 13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2000" b="1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280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4784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t-IT" sz="20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17,1</a:t>
                      </a: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it-IT" sz="20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52084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650</Words>
  <Application>Microsoft Office PowerPoint</Application>
  <PresentationFormat>Presentazione su schermo (4:3)</PresentationFormat>
  <Paragraphs>335</Paragraphs>
  <Slides>15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17" baseType="lpstr">
      <vt:lpstr>Tema di Office</vt:lpstr>
      <vt:lpstr>Diapositiva</vt:lpstr>
      <vt:lpstr>International Research in Organisation Studies</vt:lpstr>
      <vt:lpstr>Alcuni riferimenti</vt:lpstr>
      <vt:lpstr>Valutazioni GEV13 per sub-aree M= Management</vt:lpstr>
      <vt:lpstr>Dal Rapporto finale GEV 13</vt:lpstr>
      <vt:lpstr>VQR 2004-2010 Sintesi valutazioni settori aziendali </vt:lpstr>
      <vt:lpstr>Presentazione standard di PowerPoint</vt:lpstr>
      <vt:lpstr>Distribuzione dei lavori di ricerca per lingua di pubblicazione e SSD</vt:lpstr>
      <vt:lpstr>PRIN coordinati da aziendalisti per SSD (e rapporto con totale PRIN area 13)</vt:lpstr>
      <vt:lpstr>Presentazione standard di PowerPoint</vt:lpstr>
      <vt:lpstr>Ripartizione dei progetti PRIN 2012 (finanziati) Settori Social Sciences and Humanities</vt:lpstr>
      <vt:lpstr>ERC</vt:lpstr>
      <vt:lpstr>Qualità della ricerca? 4 tipi di ricercatori (Osterloh and Frey, 2008)</vt:lpstr>
      <vt:lpstr>Presentazione standard di PowerPoint</vt:lpstr>
      <vt:lpstr>Presentazione standard di PowerPoint</vt:lpstr>
      <vt:lpstr>Prospettiva futura: 3 problemi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research in Organisation Studies.</dc:title>
  <dc:creator>Gianfranco Rebora</dc:creator>
  <cp:lastModifiedBy>Gianfranco Rebora</cp:lastModifiedBy>
  <cp:revision>48</cp:revision>
  <cp:lastPrinted>2014-03-24T07:57:56Z</cp:lastPrinted>
  <dcterms:created xsi:type="dcterms:W3CDTF">2014-03-11T09:32:30Z</dcterms:created>
  <dcterms:modified xsi:type="dcterms:W3CDTF">2014-03-29T16:57:55Z</dcterms:modified>
</cp:coreProperties>
</file>