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67" r:id="rId2"/>
    <p:sldId id="272" r:id="rId3"/>
    <p:sldId id="262" r:id="rId4"/>
    <p:sldId id="263" r:id="rId5"/>
    <p:sldId id="264" r:id="rId6"/>
    <p:sldId id="256" r:id="rId7"/>
    <p:sldId id="270" r:id="rId8"/>
    <p:sldId id="273" r:id="rId9"/>
    <p:sldId id="275" r:id="rId10"/>
    <p:sldId id="276" r:id="rId11"/>
    <p:sldId id="277" r:id="rId12"/>
    <p:sldId id="266" r:id="rId13"/>
    <p:sldId id="278" r:id="rId14"/>
    <p:sldId id="279" r:id="rId15"/>
    <p:sldId id="281" r:id="rId16"/>
    <p:sldId id="282" r:id="rId17"/>
    <p:sldId id="274" r:id="rId18"/>
    <p:sldId id="261" r:id="rId19"/>
    <p:sldId id="257" r:id="rId20"/>
    <p:sldId id="258" r:id="rId21"/>
    <p:sldId id="268" r:id="rId22"/>
    <p:sldId id="260" r:id="rId23"/>
    <p:sldId id="269" r:id="rId24"/>
    <p:sldId id="265" r:id="rId25"/>
    <p:sldId id="280" r:id="rId26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84814" autoAdjust="0"/>
  </p:normalViewPr>
  <p:slideViewPr>
    <p:cSldViewPr>
      <p:cViewPr>
        <p:scale>
          <a:sx n="70" d="100"/>
          <a:sy n="70" d="100"/>
        </p:scale>
        <p:origin x="-1579" y="-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43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rebora\Dropbox\DOC%20ORG%20AZIENDALE%20SECS-P10\andamento%20nel%20tempo%20TUTTO%20IL%20PERIODO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rebora\AppData\Local\Temp\VQR2004-2010_Tabelle_parteprima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>
                <a:solidFill>
                  <a:schemeClr val="tx1"/>
                </a:solidFill>
              </a:rPr>
              <a:t>Evoluzione n. prodotti scientifici TOTALE</a:t>
            </a:r>
            <a:r>
              <a:rPr lang="it-IT" baseline="0">
                <a:solidFill>
                  <a:schemeClr val="tx1"/>
                </a:solidFill>
              </a:rPr>
              <a:t> DOCENTI</a:t>
            </a:r>
            <a:endParaRPr lang="it-IT">
              <a:solidFill>
                <a:schemeClr val="tx1"/>
              </a:solidFill>
            </a:endParaRPr>
          </a:p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rich>
      </c:tx>
      <c:layout>
        <c:manualLayout>
          <c:xMode val="edge"/>
          <c:yMode val="edge"/>
          <c:x val="0.29624976977019385"/>
          <c:y val="4.8664976097758083E-4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4.8077890031369253E-2"/>
          <c:y val="0.19724617945226208"/>
          <c:w val="0.95065027469105801"/>
          <c:h val="0.69661556717575535"/>
        </c:manualLayout>
      </c:layout>
      <c:lineChart>
        <c:grouping val="standard"/>
        <c:varyColors val="0"/>
        <c:ser>
          <c:idx val="0"/>
          <c:order val="0"/>
          <c:tx>
            <c:strRef>
              <c:f>TOTALE!$B$1</c:f>
              <c:strCache>
                <c:ptCount val="1"/>
                <c:pt idx="0">
                  <c:v>articoli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TOTALE!$A$2:$A$28</c:f>
              <c:numCache>
                <c:formatCode>General</c:formatCode>
                <c:ptCount val="27"/>
                <c:pt idx="0">
                  <c:v>1972</c:v>
                </c:pt>
                <c:pt idx="1">
                  <c:v>1973</c:v>
                </c:pt>
                <c:pt idx="2">
                  <c:v>1976</c:v>
                </c:pt>
                <c:pt idx="3">
                  <c:v>1981</c:v>
                </c:pt>
                <c:pt idx="4">
                  <c:v>1988</c:v>
                </c:pt>
                <c:pt idx="5">
                  <c:v>1991</c:v>
                </c:pt>
                <c:pt idx="6">
                  <c:v>1993</c:v>
                </c:pt>
                <c:pt idx="7">
                  <c:v>1996</c:v>
                </c:pt>
                <c:pt idx="8">
                  <c:v>1997</c:v>
                </c:pt>
                <c:pt idx="9">
                  <c:v>1998</c:v>
                </c:pt>
                <c:pt idx="10">
                  <c:v>1999</c:v>
                </c:pt>
                <c:pt idx="11">
                  <c:v>2000</c:v>
                </c:pt>
                <c:pt idx="12">
                  <c:v>2001</c:v>
                </c:pt>
                <c:pt idx="13">
                  <c:v>2002</c:v>
                </c:pt>
                <c:pt idx="14">
                  <c:v>2003</c:v>
                </c:pt>
                <c:pt idx="15">
                  <c:v>2004</c:v>
                </c:pt>
                <c:pt idx="16">
                  <c:v>2005</c:v>
                </c:pt>
                <c:pt idx="17">
                  <c:v>2006</c:v>
                </c:pt>
                <c:pt idx="18">
                  <c:v>2007</c:v>
                </c:pt>
                <c:pt idx="19">
                  <c:v>2008</c:v>
                </c:pt>
                <c:pt idx="20">
                  <c:v>2009</c:v>
                </c:pt>
                <c:pt idx="21">
                  <c:v>2010</c:v>
                </c:pt>
                <c:pt idx="22">
                  <c:v>2011</c:v>
                </c:pt>
                <c:pt idx="23">
                  <c:v>2012</c:v>
                </c:pt>
                <c:pt idx="24">
                  <c:v>2013</c:v>
                </c:pt>
                <c:pt idx="25">
                  <c:v>2014</c:v>
                </c:pt>
                <c:pt idx="26">
                  <c:v>2015</c:v>
                </c:pt>
              </c:numCache>
            </c:numRef>
          </c:cat>
          <c:val>
            <c:numRef>
              <c:f>TOTALE!$B$2:$B$28</c:f>
              <c:numCache>
                <c:formatCode>General</c:formatCode>
                <c:ptCount val="2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</c:v>
                </c:pt>
                <c:pt idx="4">
                  <c:v>1</c:v>
                </c:pt>
                <c:pt idx="5">
                  <c:v>2</c:v>
                </c:pt>
                <c:pt idx="6">
                  <c:v>0</c:v>
                </c:pt>
                <c:pt idx="7">
                  <c:v>1</c:v>
                </c:pt>
                <c:pt idx="8">
                  <c:v>3</c:v>
                </c:pt>
                <c:pt idx="9">
                  <c:v>4</c:v>
                </c:pt>
                <c:pt idx="10">
                  <c:v>5</c:v>
                </c:pt>
                <c:pt idx="11">
                  <c:v>4</c:v>
                </c:pt>
                <c:pt idx="12">
                  <c:v>17</c:v>
                </c:pt>
                <c:pt idx="13">
                  <c:v>6</c:v>
                </c:pt>
                <c:pt idx="14">
                  <c:v>24</c:v>
                </c:pt>
                <c:pt idx="15">
                  <c:v>13</c:v>
                </c:pt>
                <c:pt idx="16">
                  <c:v>7</c:v>
                </c:pt>
                <c:pt idx="17">
                  <c:v>21</c:v>
                </c:pt>
                <c:pt idx="18">
                  <c:v>25</c:v>
                </c:pt>
                <c:pt idx="19">
                  <c:v>30</c:v>
                </c:pt>
                <c:pt idx="20">
                  <c:v>47</c:v>
                </c:pt>
                <c:pt idx="21">
                  <c:v>64</c:v>
                </c:pt>
                <c:pt idx="22">
                  <c:v>57</c:v>
                </c:pt>
                <c:pt idx="23">
                  <c:v>83</c:v>
                </c:pt>
                <c:pt idx="24">
                  <c:v>95</c:v>
                </c:pt>
                <c:pt idx="25">
                  <c:v>98</c:v>
                </c:pt>
                <c:pt idx="26">
                  <c:v>46</c:v>
                </c:pt>
              </c:numCache>
              <c:extLst>
                <c:ext xmlns:c15="http://schemas.microsoft.com/office/drawing/2012/chart" uri="{02D57815-91ED-43cb-92C2-25804820EDAC}">
                  <c15:fullRef>
                    <c15:sqref>TOTALE!$B$2:$B$29</c15:sqref>
                  </c15:fullRef>
                </c:ext>
              </c:extLst>
            </c:numRef>
          </c:val>
          <c:smooth val="0"/>
        </c:ser>
        <c:ser>
          <c:idx val="1"/>
          <c:order val="1"/>
          <c:tx>
            <c:strRef>
              <c:f>TOTALE!$C$1</c:f>
              <c:strCache>
                <c:ptCount val="1"/>
                <c:pt idx="0">
                  <c:v>book chapter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TOTALE!$A$2:$A$28</c:f>
              <c:numCache>
                <c:formatCode>General</c:formatCode>
                <c:ptCount val="27"/>
                <c:pt idx="0">
                  <c:v>1972</c:v>
                </c:pt>
                <c:pt idx="1">
                  <c:v>1973</c:v>
                </c:pt>
                <c:pt idx="2">
                  <c:v>1976</c:v>
                </c:pt>
                <c:pt idx="3">
                  <c:v>1981</c:v>
                </c:pt>
                <c:pt idx="4">
                  <c:v>1988</c:v>
                </c:pt>
                <c:pt idx="5">
                  <c:v>1991</c:v>
                </c:pt>
                <c:pt idx="6">
                  <c:v>1993</c:v>
                </c:pt>
                <c:pt idx="7">
                  <c:v>1996</c:v>
                </c:pt>
                <c:pt idx="8">
                  <c:v>1997</c:v>
                </c:pt>
                <c:pt idx="9">
                  <c:v>1998</c:v>
                </c:pt>
                <c:pt idx="10">
                  <c:v>1999</c:v>
                </c:pt>
                <c:pt idx="11">
                  <c:v>2000</c:v>
                </c:pt>
                <c:pt idx="12">
                  <c:v>2001</c:v>
                </c:pt>
                <c:pt idx="13">
                  <c:v>2002</c:v>
                </c:pt>
                <c:pt idx="14">
                  <c:v>2003</c:v>
                </c:pt>
                <c:pt idx="15">
                  <c:v>2004</c:v>
                </c:pt>
                <c:pt idx="16">
                  <c:v>2005</c:v>
                </c:pt>
                <c:pt idx="17">
                  <c:v>2006</c:v>
                </c:pt>
                <c:pt idx="18">
                  <c:v>2007</c:v>
                </c:pt>
                <c:pt idx="19">
                  <c:v>2008</c:v>
                </c:pt>
                <c:pt idx="20">
                  <c:v>2009</c:v>
                </c:pt>
                <c:pt idx="21">
                  <c:v>2010</c:v>
                </c:pt>
                <c:pt idx="22">
                  <c:v>2011</c:v>
                </c:pt>
                <c:pt idx="23">
                  <c:v>2012</c:v>
                </c:pt>
                <c:pt idx="24">
                  <c:v>2013</c:v>
                </c:pt>
                <c:pt idx="25">
                  <c:v>2014</c:v>
                </c:pt>
                <c:pt idx="26">
                  <c:v>2015</c:v>
                </c:pt>
              </c:numCache>
            </c:numRef>
          </c:cat>
          <c:val>
            <c:numRef>
              <c:f>TOTALE!$C$2:$C$28</c:f>
              <c:numCache>
                <c:formatCode>General</c:formatCode>
                <c:ptCount val="2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2</c:v>
                </c:pt>
                <c:pt idx="15">
                  <c:v>4</c:v>
                </c:pt>
                <c:pt idx="16">
                  <c:v>5</c:v>
                </c:pt>
                <c:pt idx="17">
                  <c:v>3</c:v>
                </c:pt>
                <c:pt idx="18">
                  <c:v>7</c:v>
                </c:pt>
                <c:pt idx="19">
                  <c:v>26</c:v>
                </c:pt>
                <c:pt idx="20">
                  <c:v>15</c:v>
                </c:pt>
                <c:pt idx="21">
                  <c:v>9</c:v>
                </c:pt>
                <c:pt idx="22">
                  <c:v>8</c:v>
                </c:pt>
                <c:pt idx="23">
                  <c:v>13</c:v>
                </c:pt>
                <c:pt idx="24">
                  <c:v>9</c:v>
                </c:pt>
                <c:pt idx="25">
                  <c:v>2</c:v>
                </c:pt>
                <c:pt idx="26">
                  <c:v>0</c:v>
                </c:pt>
              </c:numCache>
              <c:extLst>
                <c:ext xmlns:c15="http://schemas.microsoft.com/office/drawing/2012/chart" uri="{02D57815-91ED-43cb-92C2-25804820EDAC}">
                  <c15:fullRef>
                    <c15:sqref>TOTALE!$C$2:$C$29</c15:sqref>
                  </c15:fullRef>
                </c:ext>
              </c:extLst>
            </c:numRef>
          </c:val>
          <c:smooth val="0"/>
        </c:ser>
        <c:ser>
          <c:idx val="2"/>
          <c:order val="2"/>
          <c:tx>
            <c:strRef>
              <c:f>TOTALE!$D$1</c:f>
              <c:strCache>
                <c:ptCount val="1"/>
                <c:pt idx="0">
                  <c:v>conf. Paper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TOTALE!$A$2:$A$28</c:f>
              <c:numCache>
                <c:formatCode>General</c:formatCode>
                <c:ptCount val="27"/>
                <c:pt idx="0">
                  <c:v>1972</c:v>
                </c:pt>
                <c:pt idx="1">
                  <c:v>1973</c:v>
                </c:pt>
                <c:pt idx="2">
                  <c:v>1976</c:v>
                </c:pt>
                <c:pt idx="3">
                  <c:v>1981</c:v>
                </c:pt>
                <c:pt idx="4">
                  <c:v>1988</c:v>
                </c:pt>
                <c:pt idx="5">
                  <c:v>1991</c:v>
                </c:pt>
                <c:pt idx="6">
                  <c:v>1993</c:v>
                </c:pt>
                <c:pt idx="7">
                  <c:v>1996</c:v>
                </c:pt>
                <c:pt idx="8">
                  <c:v>1997</c:v>
                </c:pt>
                <c:pt idx="9">
                  <c:v>1998</c:v>
                </c:pt>
                <c:pt idx="10">
                  <c:v>1999</c:v>
                </c:pt>
                <c:pt idx="11">
                  <c:v>2000</c:v>
                </c:pt>
                <c:pt idx="12">
                  <c:v>2001</c:v>
                </c:pt>
                <c:pt idx="13">
                  <c:v>2002</c:v>
                </c:pt>
                <c:pt idx="14">
                  <c:v>2003</c:v>
                </c:pt>
                <c:pt idx="15">
                  <c:v>2004</c:v>
                </c:pt>
                <c:pt idx="16">
                  <c:v>2005</c:v>
                </c:pt>
                <c:pt idx="17">
                  <c:v>2006</c:v>
                </c:pt>
                <c:pt idx="18">
                  <c:v>2007</c:v>
                </c:pt>
                <c:pt idx="19">
                  <c:v>2008</c:v>
                </c:pt>
                <c:pt idx="20">
                  <c:v>2009</c:v>
                </c:pt>
                <c:pt idx="21">
                  <c:v>2010</c:v>
                </c:pt>
                <c:pt idx="22">
                  <c:v>2011</c:v>
                </c:pt>
                <c:pt idx="23">
                  <c:v>2012</c:v>
                </c:pt>
                <c:pt idx="24">
                  <c:v>2013</c:v>
                </c:pt>
                <c:pt idx="25">
                  <c:v>2014</c:v>
                </c:pt>
                <c:pt idx="26">
                  <c:v>2015</c:v>
                </c:pt>
              </c:numCache>
            </c:numRef>
          </c:cat>
          <c:val>
            <c:numRef>
              <c:f>TOTALE!$D$2:$D$28</c:f>
              <c:numCache>
                <c:formatCode>General</c:formatCode>
                <c:ptCount val="2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</c:v>
                </c:pt>
                <c:pt idx="6">
                  <c:v>2</c:v>
                </c:pt>
                <c:pt idx="7">
                  <c:v>0</c:v>
                </c:pt>
                <c:pt idx="8">
                  <c:v>1</c:v>
                </c:pt>
                <c:pt idx="9">
                  <c:v>0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2</c:v>
                </c:pt>
                <c:pt idx="14">
                  <c:v>8</c:v>
                </c:pt>
                <c:pt idx="15">
                  <c:v>6</c:v>
                </c:pt>
                <c:pt idx="16">
                  <c:v>17</c:v>
                </c:pt>
                <c:pt idx="17">
                  <c:v>16</c:v>
                </c:pt>
                <c:pt idx="18">
                  <c:v>16</c:v>
                </c:pt>
                <c:pt idx="19">
                  <c:v>19</c:v>
                </c:pt>
                <c:pt idx="20">
                  <c:v>13</c:v>
                </c:pt>
                <c:pt idx="21">
                  <c:v>52</c:v>
                </c:pt>
                <c:pt idx="22">
                  <c:v>31</c:v>
                </c:pt>
                <c:pt idx="23">
                  <c:v>38</c:v>
                </c:pt>
                <c:pt idx="24">
                  <c:v>25</c:v>
                </c:pt>
                <c:pt idx="25">
                  <c:v>20</c:v>
                </c:pt>
                <c:pt idx="26">
                  <c:v>12</c:v>
                </c:pt>
              </c:numCache>
              <c:extLst>
                <c:ext xmlns:c15="http://schemas.microsoft.com/office/drawing/2012/chart" uri="{02D57815-91ED-43cb-92C2-25804820EDAC}">
                  <c15:fullRef>
                    <c15:sqref>TOTALE!$D$2:$D$29</c15:sqref>
                  </c15:fullRef>
                </c:ext>
              </c:extLst>
            </c:numRef>
          </c:val>
          <c:smooth val="0"/>
        </c:ser>
        <c:ser>
          <c:idx val="3"/>
          <c:order val="3"/>
          <c:tx>
            <c:strRef>
              <c:f>TOTALE!$E$1</c:f>
              <c:strCache>
                <c:ptCount val="1"/>
                <c:pt idx="0">
                  <c:v>book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cat>
            <c:numRef>
              <c:f>TOTALE!$A$2:$A$28</c:f>
              <c:numCache>
                <c:formatCode>General</c:formatCode>
                <c:ptCount val="27"/>
                <c:pt idx="0">
                  <c:v>1972</c:v>
                </c:pt>
                <c:pt idx="1">
                  <c:v>1973</c:v>
                </c:pt>
                <c:pt idx="2">
                  <c:v>1976</c:v>
                </c:pt>
                <c:pt idx="3">
                  <c:v>1981</c:v>
                </c:pt>
                <c:pt idx="4">
                  <c:v>1988</c:v>
                </c:pt>
                <c:pt idx="5">
                  <c:v>1991</c:v>
                </c:pt>
                <c:pt idx="6">
                  <c:v>1993</c:v>
                </c:pt>
                <c:pt idx="7">
                  <c:v>1996</c:v>
                </c:pt>
                <c:pt idx="8">
                  <c:v>1997</c:v>
                </c:pt>
                <c:pt idx="9">
                  <c:v>1998</c:v>
                </c:pt>
                <c:pt idx="10">
                  <c:v>1999</c:v>
                </c:pt>
                <c:pt idx="11">
                  <c:v>2000</c:v>
                </c:pt>
                <c:pt idx="12">
                  <c:v>2001</c:v>
                </c:pt>
                <c:pt idx="13">
                  <c:v>2002</c:v>
                </c:pt>
                <c:pt idx="14">
                  <c:v>2003</c:v>
                </c:pt>
                <c:pt idx="15">
                  <c:v>2004</c:v>
                </c:pt>
                <c:pt idx="16">
                  <c:v>2005</c:v>
                </c:pt>
                <c:pt idx="17">
                  <c:v>2006</c:v>
                </c:pt>
                <c:pt idx="18">
                  <c:v>2007</c:v>
                </c:pt>
                <c:pt idx="19">
                  <c:v>2008</c:v>
                </c:pt>
                <c:pt idx="20">
                  <c:v>2009</c:v>
                </c:pt>
                <c:pt idx="21">
                  <c:v>2010</c:v>
                </c:pt>
                <c:pt idx="22">
                  <c:v>2011</c:v>
                </c:pt>
                <c:pt idx="23">
                  <c:v>2012</c:v>
                </c:pt>
                <c:pt idx="24">
                  <c:v>2013</c:v>
                </c:pt>
                <c:pt idx="25">
                  <c:v>2014</c:v>
                </c:pt>
                <c:pt idx="26">
                  <c:v>2015</c:v>
                </c:pt>
              </c:numCache>
            </c:numRef>
          </c:cat>
          <c:val>
            <c:numRef>
              <c:f>TOTALE!$E$2:$E$28</c:f>
              <c:numCache>
                <c:formatCode>General</c:formatCode>
                <c:ptCount val="2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8">
                  <c:v>4</c:v>
                </c:pt>
                <c:pt idx="19">
                  <c:v>2</c:v>
                </c:pt>
                <c:pt idx="20">
                  <c:v>1</c:v>
                </c:pt>
                <c:pt idx="21">
                  <c:v>1</c:v>
                </c:pt>
                <c:pt idx="22">
                  <c:v>2</c:v>
                </c:pt>
                <c:pt idx="23">
                  <c:v>1</c:v>
                </c:pt>
                <c:pt idx="24">
                  <c:v>3</c:v>
                </c:pt>
                <c:pt idx="25">
                  <c:v>0</c:v>
                </c:pt>
                <c:pt idx="26">
                  <c:v>0</c:v>
                </c:pt>
              </c:numCache>
              <c:extLst>
                <c:ext xmlns:c15="http://schemas.microsoft.com/office/drawing/2012/chart" uri="{02D57815-91ED-43cb-92C2-25804820EDAC}">
                  <c15:fullRef>
                    <c15:sqref>TOTALE!$E$2:$E$29</c15:sqref>
                  </c15:fullRef>
                </c:ext>
              </c:extLst>
            </c:numRef>
          </c:val>
          <c:smooth val="0"/>
        </c:ser>
        <c:ser>
          <c:idx val="4"/>
          <c:order val="4"/>
          <c:tx>
            <c:strRef>
              <c:f>TOTALE!$F$1</c:f>
              <c:strCache>
                <c:ptCount val="1"/>
                <c:pt idx="0">
                  <c:v>editorial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TOTALE!$A$2:$A$28</c:f>
              <c:numCache>
                <c:formatCode>General</c:formatCode>
                <c:ptCount val="27"/>
                <c:pt idx="0">
                  <c:v>1972</c:v>
                </c:pt>
                <c:pt idx="1">
                  <c:v>1973</c:v>
                </c:pt>
                <c:pt idx="2">
                  <c:v>1976</c:v>
                </c:pt>
                <c:pt idx="3">
                  <c:v>1981</c:v>
                </c:pt>
                <c:pt idx="4">
                  <c:v>1988</c:v>
                </c:pt>
                <c:pt idx="5">
                  <c:v>1991</c:v>
                </c:pt>
                <c:pt idx="6">
                  <c:v>1993</c:v>
                </c:pt>
                <c:pt idx="7">
                  <c:v>1996</c:v>
                </c:pt>
                <c:pt idx="8">
                  <c:v>1997</c:v>
                </c:pt>
                <c:pt idx="9">
                  <c:v>1998</c:v>
                </c:pt>
                <c:pt idx="10">
                  <c:v>1999</c:v>
                </c:pt>
                <c:pt idx="11">
                  <c:v>2000</c:v>
                </c:pt>
                <c:pt idx="12">
                  <c:v>2001</c:v>
                </c:pt>
                <c:pt idx="13">
                  <c:v>2002</c:v>
                </c:pt>
                <c:pt idx="14">
                  <c:v>2003</c:v>
                </c:pt>
                <c:pt idx="15">
                  <c:v>2004</c:v>
                </c:pt>
                <c:pt idx="16">
                  <c:v>2005</c:v>
                </c:pt>
                <c:pt idx="17">
                  <c:v>2006</c:v>
                </c:pt>
                <c:pt idx="18">
                  <c:v>2007</c:v>
                </c:pt>
                <c:pt idx="19">
                  <c:v>2008</c:v>
                </c:pt>
                <c:pt idx="20">
                  <c:v>2009</c:v>
                </c:pt>
                <c:pt idx="21">
                  <c:v>2010</c:v>
                </c:pt>
                <c:pt idx="22">
                  <c:v>2011</c:v>
                </c:pt>
                <c:pt idx="23">
                  <c:v>2012</c:v>
                </c:pt>
                <c:pt idx="24">
                  <c:v>2013</c:v>
                </c:pt>
                <c:pt idx="25">
                  <c:v>2014</c:v>
                </c:pt>
                <c:pt idx="26">
                  <c:v>2015</c:v>
                </c:pt>
              </c:numCache>
            </c:numRef>
          </c:cat>
          <c:val>
            <c:numRef>
              <c:f>TOTALE!$F$2:$F$28</c:f>
              <c:numCache>
                <c:formatCode>General</c:formatCode>
                <c:ptCount val="2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1</c:v>
                </c:pt>
                <c:pt idx="13">
                  <c:v>0</c:v>
                </c:pt>
                <c:pt idx="14">
                  <c:v>1</c:v>
                </c:pt>
                <c:pt idx="15">
                  <c:v>2</c:v>
                </c:pt>
                <c:pt idx="16">
                  <c:v>1</c:v>
                </c:pt>
                <c:pt idx="17">
                  <c:v>0</c:v>
                </c:pt>
                <c:pt idx="18">
                  <c:v>2</c:v>
                </c:pt>
                <c:pt idx="19">
                  <c:v>4</c:v>
                </c:pt>
                <c:pt idx="20">
                  <c:v>1</c:v>
                </c:pt>
                <c:pt idx="21">
                  <c:v>11</c:v>
                </c:pt>
                <c:pt idx="22">
                  <c:v>3</c:v>
                </c:pt>
                <c:pt idx="23">
                  <c:v>1</c:v>
                </c:pt>
                <c:pt idx="24">
                  <c:v>2</c:v>
                </c:pt>
                <c:pt idx="25">
                  <c:v>0</c:v>
                </c:pt>
                <c:pt idx="26">
                  <c:v>0</c:v>
                </c:pt>
              </c:numCache>
              <c:extLst>
                <c:ext xmlns:c15="http://schemas.microsoft.com/office/drawing/2012/chart" uri="{02D57815-91ED-43cb-92C2-25804820EDAC}">
                  <c15:fullRef>
                    <c15:sqref>TOTALE!$F$2:$F$29</c15:sqref>
                  </c15:fullRef>
                </c:ext>
              </c:extLst>
            </c:numRef>
          </c:val>
          <c:smooth val="0"/>
        </c:ser>
        <c:ser>
          <c:idx val="5"/>
          <c:order val="5"/>
          <c:tx>
            <c:strRef>
              <c:f>TOTALE!$G$1</c:f>
              <c:strCache>
                <c:ptCount val="1"/>
                <c:pt idx="0">
                  <c:v>review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/>
              </a:solidFill>
              <a:ln w="9525">
                <a:solidFill>
                  <a:schemeClr val="accent6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TOTALE!$A$2:$A$28</c:f>
              <c:numCache>
                <c:formatCode>General</c:formatCode>
                <c:ptCount val="27"/>
                <c:pt idx="0">
                  <c:v>1972</c:v>
                </c:pt>
                <c:pt idx="1">
                  <c:v>1973</c:v>
                </c:pt>
                <c:pt idx="2">
                  <c:v>1976</c:v>
                </c:pt>
                <c:pt idx="3">
                  <c:v>1981</c:v>
                </c:pt>
                <c:pt idx="4">
                  <c:v>1988</c:v>
                </c:pt>
                <c:pt idx="5">
                  <c:v>1991</c:v>
                </c:pt>
                <c:pt idx="6">
                  <c:v>1993</c:v>
                </c:pt>
                <c:pt idx="7">
                  <c:v>1996</c:v>
                </c:pt>
                <c:pt idx="8">
                  <c:v>1997</c:v>
                </c:pt>
                <c:pt idx="9">
                  <c:v>1998</c:v>
                </c:pt>
                <c:pt idx="10">
                  <c:v>1999</c:v>
                </c:pt>
                <c:pt idx="11">
                  <c:v>2000</c:v>
                </c:pt>
                <c:pt idx="12">
                  <c:v>2001</c:v>
                </c:pt>
                <c:pt idx="13">
                  <c:v>2002</c:v>
                </c:pt>
                <c:pt idx="14">
                  <c:v>2003</c:v>
                </c:pt>
                <c:pt idx="15">
                  <c:v>2004</c:v>
                </c:pt>
                <c:pt idx="16">
                  <c:v>2005</c:v>
                </c:pt>
                <c:pt idx="17">
                  <c:v>2006</c:v>
                </c:pt>
                <c:pt idx="18">
                  <c:v>2007</c:v>
                </c:pt>
                <c:pt idx="19">
                  <c:v>2008</c:v>
                </c:pt>
                <c:pt idx="20">
                  <c:v>2009</c:v>
                </c:pt>
                <c:pt idx="21">
                  <c:v>2010</c:v>
                </c:pt>
                <c:pt idx="22">
                  <c:v>2011</c:v>
                </c:pt>
                <c:pt idx="23">
                  <c:v>2012</c:v>
                </c:pt>
                <c:pt idx="24">
                  <c:v>2013</c:v>
                </c:pt>
                <c:pt idx="25">
                  <c:v>2014</c:v>
                </c:pt>
                <c:pt idx="26">
                  <c:v>2015</c:v>
                </c:pt>
              </c:numCache>
            </c:numRef>
          </c:cat>
          <c:val>
            <c:numRef>
              <c:f>TOTALE!$G$2:$G$28</c:f>
              <c:numCache>
                <c:formatCode>General</c:formatCode>
                <c:ptCount val="2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0</c:v>
                </c:pt>
                <c:pt idx="12">
                  <c:v>0</c:v>
                </c:pt>
                <c:pt idx="13">
                  <c:v>1</c:v>
                </c:pt>
                <c:pt idx="14">
                  <c:v>3</c:v>
                </c:pt>
                <c:pt idx="15">
                  <c:v>2</c:v>
                </c:pt>
                <c:pt idx="16">
                  <c:v>13</c:v>
                </c:pt>
                <c:pt idx="17">
                  <c:v>1</c:v>
                </c:pt>
                <c:pt idx="18">
                  <c:v>5</c:v>
                </c:pt>
                <c:pt idx="19">
                  <c:v>2</c:v>
                </c:pt>
                <c:pt idx="20">
                  <c:v>1</c:v>
                </c:pt>
                <c:pt idx="21">
                  <c:v>3</c:v>
                </c:pt>
                <c:pt idx="22">
                  <c:v>2</c:v>
                </c:pt>
                <c:pt idx="23">
                  <c:v>4</c:v>
                </c:pt>
                <c:pt idx="24">
                  <c:v>7</c:v>
                </c:pt>
                <c:pt idx="25">
                  <c:v>3</c:v>
                </c:pt>
                <c:pt idx="26">
                  <c:v>1</c:v>
                </c:pt>
              </c:numCache>
              <c:extLst>
                <c:ext xmlns:c15="http://schemas.microsoft.com/office/drawing/2012/chart" uri="{02D57815-91ED-43cb-92C2-25804820EDAC}">
                  <c15:fullRef>
                    <c15:sqref>TOTALE!$G$2:$G$29</c15:sqref>
                  </c15:fullRef>
                </c:ext>
              </c:extLst>
            </c:numRef>
          </c:val>
          <c:smooth val="0"/>
        </c:ser>
        <c:ser>
          <c:idx val="6"/>
          <c:order val="6"/>
          <c:tx>
            <c:strRef>
              <c:f>TOTALE!$H$1</c:f>
              <c:strCache>
                <c:ptCount val="1"/>
                <c:pt idx="0">
                  <c:v>notes</c:v>
                </c:pt>
              </c:strCache>
            </c:strRef>
          </c:tx>
          <c:spPr>
            <a:ln w="28575" cap="rnd">
              <a:solidFill>
                <a:schemeClr val="accent1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>
                  <a:lumMod val="60000"/>
                </a:schemeClr>
              </a:solidFill>
              <a:ln w="9525">
                <a:solidFill>
                  <a:schemeClr val="accent1">
                    <a:lumMod val="6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TOTALE!$A$2:$A$28</c:f>
              <c:numCache>
                <c:formatCode>General</c:formatCode>
                <c:ptCount val="27"/>
                <c:pt idx="0">
                  <c:v>1972</c:v>
                </c:pt>
                <c:pt idx="1">
                  <c:v>1973</c:v>
                </c:pt>
                <c:pt idx="2">
                  <c:v>1976</c:v>
                </c:pt>
                <c:pt idx="3">
                  <c:v>1981</c:v>
                </c:pt>
                <c:pt idx="4">
                  <c:v>1988</c:v>
                </c:pt>
                <c:pt idx="5">
                  <c:v>1991</c:v>
                </c:pt>
                <c:pt idx="6">
                  <c:v>1993</c:v>
                </c:pt>
                <c:pt idx="7">
                  <c:v>1996</c:v>
                </c:pt>
                <c:pt idx="8">
                  <c:v>1997</c:v>
                </c:pt>
                <c:pt idx="9">
                  <c:v>1998</c:v>
                </c:pt>
                <c:pt idx="10">
                  <c:v>1999</c:v>
                </c:pt>
                <c:pt idx="11">
                  <c:v>2000</c:v>
                </c:pt>
                <c:pt idx="12">
                  <c:v>2001</c:v>
                </c:pt>
                <c:pt idx="13">
                  <c:v>2002</c:v>
                </c:pt>
                <c:pt idx="14">
                  <c:v>2003</c:v>
                </c:pt>
                <c:pt idx="15">
                  <c:v>2004</c:v>
                </c:pt>
                <c:pt idx="16">
                  <c:v>2005</c:v>
                </c:pt>
                <c:pt idx="17">
                  <c:v>2006</c:v>
                </c:pt>
                <c:pt idx="18">
                  <c:v>2007</c:v>
                </c:pt>
                <c:pt idx="19">
                  <c:v>2008</c:v>
                </c:pt>
                <c:pt idx="20">
                  <c:v>2009</c:v>
                </c:pt>
                <c:pt idx="21">
                  <c:v>2010</c:v>
                </c:pt>
                <c:pt idx="22">
                  <c:v>2011</c:v>
                </c:pt>
                <c:pt idx="23">
                  <c:v>2012</c:v>
                </c:pt>
                <c:pt idx="24">
                  <c:v>2013</c:v>
                </c:pt>
                <c:pt idx="25">
                  <c:v>2014</c:v>
                </c:pt>
                <c:pt idx="26">
                  <c:v>2015</c:v>
                </c:pt>
              </c:numCache>
            </c:numRef>
          </c:cat>
          <c:val>
            <c:numRef>
              <c:f>TOTALE!$H$2:$H$28</c:f>
              <c:numCache>
                <c:formatCode>General</c:formatCode>
                <c:ptCount val="27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1</c:v>
                </c:pt>
                <c:pt idx="15">
                  <c:v>0</c:v>
                </c:pt>
                <c:pt idx="16">
                  <c:v>1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1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</c:numCache>
              <c:extLst>
                <c:ext xmlns:c15="http://schemas.microsoft.com/office/drawing/2012/chart" uri="{02D57815-91ED-43cb-92C2-25804820EDAC}">
                  <c15:fullRef>
                    <c15:sqref>TOTALE!$H$2:$H$29</c15:sqref>
                  </c15:fullRef>
                </c:ext>
              </c:extLst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7916032"/>
        <c:axId val="117917568"/>
        <c:extLst>
          <c:ext xmlns:c15="http://schemas.microsoft.com/office/drawing/2012/chart" uri="{02D57815-91ED-43cb-92C2-25804820EDAC}">
            <c15:filteredLineSeries>
              <c15:ser>
                <c:idx val="7"/>
                <c:order val="7"/>
                <c:tx>
                  <c:strRef>
                    <c:extLst>
                      <c:ext uri="{02D57815-91ED-43cb-92C2-25804820EDAC}">
                        <c15:formulaRef>
                          <c15:sqref>TOTALE!$J$1</c15:sqref>
                        </c15:formulaRef>
                      </c:ext>
                    </c:extLst>
                    <c:strCache>
                      <c:ptCount val="1"/>
                      <c:pt idx="0">
                        <c:v>totale</c:v>
                      </c:pt>
                    </c:strCache>
                  </c:strRef>
                </c:tx>
                <c:spPr>
                  <a:ln w="28575" cap="rnd">
                    <a:solidFill>
                      <a:schemeClr val="accent2">
                        <a:lumMod val="60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2">
                        <a:lumMod val="60000"/>
                      </a:schemeClr>
                    </a:solidFill>
                    <a:ln w="9525">
                      <a:solidFill>
                        <a:schemeClr val="accent2">
                          <a:lumMod val="60000"/>
                        </a:schemeClr>
                      </a:solidFill>
                    </a:ln>
                    <a:effectLst/>
                  </c:spPr>
                </c:marker>
                <c:cat>
                  <c:strRef>
                    <c:extLst>
                      <c:ext uri="{02D57815-91ED-43cb-92C2-25804820EDAC}">
                        <c15:fullRef>
                          <c15:sqref>TOTALE!$A$2:$A$29</c15:sqref>
                        </c15:fullRef>
                        <c15:formulaRef>
                          <c15:sqref>TOTALE!$A$2:$A$28</c15:sqref>
                        </c15:formulaRef>
                      </c:ext>
                    </c:extLst>
                    <c:strCache>
                      <c:ptCount val="27"/>
                      <c:pt idx="0">
                        <c:v>1972</c:v>
                      </c:pt>
                      <c:pt idx="1">
                        <c:v>1973</c:v>
                      </c:pt>
                      <c:pt idx="2">
                        <c:v>1976</c:v>
                      </c:pt>
                      <c:pt idx="3">
                        <c:v>1981</c:v>
                      </c:pt>
                      <c:pt idx="4">
                        <c:v>1988</c:v>
                      </c:pt>
                      <c:pt idx="5">
                        <c:v>1991</c:v>
                      </c:pt>
                      <c:pt idx="6">
                        <c:v>1993</c:v>
                      </c:pt>
                      <c:pt idx="7">
                        <c:v>1996</c:v>
                      </c:pt>
                      <c:pt idx="8">
                        <c:v>1997</c:v>
                      </c:pt>
                      <c:pt idx="9">
                        <c:v>1998</c:v>
                      </c:pt>
                      <c:pt idx="10">
                        <c:v>1999</c:v>
                      </c:pt>
                      <c:pt idx="11">
                        <c:v>2000</c:v>
                      </c:pt>
                      <c:pt idx="12">
                        <c:v>2001</c:v>
                      </c:pt>
                      <c:pt idx="13">
                        <c:v>2002</c:v>
                      </c:pt>
                      <c:pt idx="14">
                        <c:v>2003</c:v>
                      </c:pt>
                      <c:pt idx="15">
                        <c:v>2004</c:v>
                      </c:pt>
                      <c:pt idx="16">
                        <c:v>2005</c:v>
                      </c:pt>
                      <c:pt idx="17">
                        <c:v>2006</c:v>
                      </c:pt>
                      <c:pt idx="18">
                        <c:v>2007</c:v>
                      </c:pt>
                      <c:pt idx="19">
                        <c:v>2008</c:v>
                      </c:pt>
                      <c:pt idx="20">
                        <c:v>2009</c:v>
                      </c:pt>
                      <c:pt idx="21">
                        <c:v>2010</c:v>
                      </c:pt>
                      <c:pt idx="22">
                        <c:v>2011</c:v>
                      </c:pt>
                      <c:pt idx="23">
                        <c:v>2012</c:v>
                      </c:pt>
                      <c:pt idx="24">
                        <c:v>2013</c:v>
                      </c:pt>
                      <c:pt idx="25">
                        <c:v>2014</c:v>
                      </c:pt>
                      <c:pt idx="26">
                        <c:v>2015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ullRef>
                          <c15:sqref>TOTALE!$J$2:$J$29</c15:sqref>
                        </c15:fullRef>
                        <c15:formulaRef>
                          <c15:sqref>TOTALE!$J$2:$J$28</c15:sqref>
                        </c15:formulaRef>
                      </c:ext>
                    </c:extLst>
                    <c:numCache>
                      <c:formatCode>General</c:formatCode>
                      <c:ptCount val="27"/>
                      <c:pt idx="0">
                        <c:v>1</c:v>
                      </c:pt>
                      <c:pt idx="1">
                        <c:v>1</c:v>
                      </c:pt>
                      <c:pt idx="2">
                        <c:v>1</c:v>
                      </c:pt>
                      <c:pt idx="3">
                        <c:v>1</c:v>
                      </c:pt>
                      <c:pt idx="4">
                        <c:v>1</c:v>
                      </c:pt>
                      <c:pt idx="5">
                        <c:v>1</c:v>
                      </c:pt>
                      <c:pt idx="6">
                        <c:v>2</c:v>
                      </c:pt>
                      <c:pt idx="7">
                        <c:v>1</c:v>
                      </c:pt>
                      <c:pt idx="8">
                        <c:v>3</c:v>
                      </c:pt>
                      <c:pt idx="9">
                        <c:v>5</c:v>
                      </c:pt>
                      <c:pt idx="10">
                        <c:v>7</c:v>
                      </c:pt>
                      <c:pt idx="11">
                        <c:v>4</c:v>
                      </c:pt>
                      <c:pt idx="12">
                        <c:v>14</c:v>
                      </c:pt>
                      <c:pt idx="13">
                        <c:v>8</c:v>
                      </c:pt>
                      <c:pt idx="14">
                        <c:v>39</c:v>
                      </c:pt>
                      <c:pt idx="15">
                        <c:v>23</c:v>
                      </c:pt>
                      <c:pt idx="16">
                        <c:v>43</c:v>
                      </c:pt>
                      <c:pt idx="17">
                        <c:v>40</c:v>
                      </c:pt>
                      <c:pt idx="18">
                        <c:v>59</c:v>
                      </c:pt>
                      <c:pt idx="19">
                        <c:v>83</c:v>
                      </c:pt>
                      <c:pt idx="20">
                        <c:v>76</c:v>
                      </c:pt>
                      <c:pt idx="21">
                        <c:v>143</c:v>
                      </c:pt>
                      <c:pt idx="22">
                        <c:v>103</c:v>
                      </c:pt>
                      <c:pt idx="23">
                        <c:v>140</c:v>
                      </c:pt>
                      <c:pt idx="24">
                        <c:v>140</c:v>
                      </c:pt>
                      <c:pt idx="25">
                        <c:v>123</c:v>
                      </c:pt>
                      <c:pt idx="26">
                        <c:v>59</c:v>
                      </c:pt>
                    </c:numCache>
                  </c:numRef>
                </c:val>
                <c:smooth val="0"/>
              </c15:ser>
            </c15:filteredLineSeries>
          </c:ext>
        </c:extLst>
      </c:lineChart>
      <c:catAx>
        <c:axId val="1179160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17917568"/>
        <c:crosses val="autoZero"/>
        <c:auto val="1"/>
        <c:lblAlgn val="ctr"/>
        <c:lblOffset val="100"/>
        <c:noMultiLvlLbl val="0"/>
      </c:catAx>
      <c:valAx>
        <c:axId val="1179175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/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17916032"/>
        <c:crosses val="autoZero"/>
        <c:crossBetween val="between"/>
      </c:valAx>
      <c:spPr>
        <a:noFill/>
        <a:ln>
          <a:solidFill>
            <a:schemeClr val="tx1"/>
          </a:solidFill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ysClr val="windowText" lastClr="000000"/>
      </a:solidFill>
      <a:round/>
    </a:ln>
    <a:effectLst/>
  </c:spPr>
  <c:txPr>
    <a:bodyPr/>
    <a:lstStyle/>
    <a:p>
      <a:pPr>
        <a:defRPr/>
      </a:pPr>
      <a:endParaRPr lang="it-IT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'Figura 6.2'!$B$5</c:f>
              <c:strCache>
                <c:ptCount val="1"/>
                <c:pt idx="0">
                  <c:v>E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'Figura 6.2'!$A$6:$A$21</c:f>
              <c:strCache>
                <c:ptCount val="16"/>
                <c:pt idx="0">
                  <c:v>Area1</c:v>
                </c:pt>
                <c:pt idx="1">
                  <c:v>Area2</c:v>
                </c:pt>
                <c:pt idx="2">
                  <c:v>Area3</c:v>
                </c:pt>
                <c:pt idx="3">
                  <c:v>Area4</c:v>
                </c:pt>
                <c:pt idx="4">
                  <c:v>Area5</c:v>
                </c:pt>
                <c:pt idx="5">
                  <c:v>Area6</c:v>
                </c:pt>
                <c:pt idx="6">
                  <c:v>Area7</c:v>
                </c:pt>
                <c:pt idx="7">
                  <c:v>Area8.a</c:v>
                </c:pt>
                <c:pt idx="8">
                  <c:v>Area8.b</c:v>
                </c:pt>
                <c:pt idx="9">
                  <c:v>Area9</c:v>
                </c:pt>
                <c:pt idx="10">
                  <c:v>Area10</c:v>
                </c:pt>
                <c:pt idx="11">
                  <c:v>Area 11.a</c:v>
                </c:pt>
                <c:pt idx="12">
                  <c:v>Area11.b</c:v>
                </c:pt>
                <c:pt idx="13">
                  <c:v>Area12</c:v>
                </c:pt>
                <c:pt idx="14">
                  <c:v>Area 13</c:v>
                </c:pt>
                <c:pt idx="15">
                  <c:v>Area14</c:v>
                </c:pt>
              </c:strCache>
            </c:strRef>
          </c:cat>
          <c:val>
            <c:numRef>
              <c:f>'Figura 6.2'!$B$6:$B$21</c:f>
              <c:numCache>
                <c:formatCode>#,##0</c:formatCode>
                <c:ptCount val="16"/>
                <c:pt idx="0">
                  <c:v>4752</c:v>
                </c:pt>
                <c:pt idx="1">
                  <c:v>11241</c:v>
                </c:pt>
                <c:pt idx="2">
                  <c:v>6556</c:v>
                </c:pt>
                <c:pt idx="3">
                  <c:v>2494</c:v>
                </c:pt>
                <c:pt idx="4">
                  <c:v>6716</c:v>
                </c:pt>
                <c:pt idx="5">
                  <c:v>9988</c:v>
                </c:pt>
                <c:pt idx="6">
                  <c:v>4231</c:v>
                </c:pt>
                <c:pt idx="7">
                  <c:v>1755</c:v>
                </c:pt>
                <c:pt idx="8">
                  <c:v>499</c:v>
                </c:pt>
                <c:pt idx="9">
                  <c:v>8578</c:v>
                </c:pt>
                <c:pt idx="10">
                  <c:v>3374</c:v>
                </c:pt>
                <c:pt idx="11">
                  <c:v>1508</c:v>
                </c:pt>
                <c:pt idx="12">
                  <c:v>1291</c:v>
                </c:pt>
                <c:pt idx="13">
                  <c:v>1317</c:v>
                </c:pt>
                <c:pt idx="14">
                  <c:v>2291</c:v>
                </c:pt>
                <c:pt idx="15">
                  <c:v>382</c:v>
                </c:pt>
              </c:numCache>
            </c:numRef>
          </c:val>
        </c:ser>
        <c:ser>
          <c:idx val="1"/>
          <c:order val="1"/>
          <c:tx>
            <c:strRef>
              <c:f>'Figura 6.2'!$C$5</c:f>
              <c:strCache>
                <c:ptCount val="1"/>
                <c:pt idx="0">
                  <c:v>B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'Figura 6.2'!$A$6:$A$21</c:f>
              <c:strCache>
                <c:ptCount val="16"/>
                <c:pt idx="0">
                  <c:v>Area1</c:v>
                </c:pt>
                <c:pt idx="1">
                  <c:v>Area2</c:v>
                </c:pt>
                <c:pt idx="2">
                  <c:v>Area3</c:v>
                </c:pt>
                <c:pt idx="3">
                  <c:v>Area4</c:v>
                </c:pt>
                <c:pt idx="4">
                  <c:v>Area5</c:v>
                </c:pt>
                <c:pt idx="5">
                  <c:v>Area6</c:v>
                </c:pt>
                <c:pt idx="6">
                  <c:v>Area7</c:v>
                </c:pt>
                <c:pt idx="7">
                  <c:v>Area8.a</c:v>
                </c:pt>
                <c:pt idx="8">
                  <c:v>Area8.b</c:v>
                </c:pt>
                <c:pt idx="9">
                  <c:v>Area9</c:v>
                </c:pt>
                <c:pt idx="10">
                  <c:v>Area10</c:v>
                </c:pt>
                <c:pt idx="11">
                  <c:v>Area 11.a</c:v>
                </c:pt>
                <c:pt idx="12">
                  <c:v>Area11.b</c:v>
                </c:pt>
                <c:pt idx="13">
                  <c:v>Area12</c:v>
                </c:pt>
                <c:pt idx="14">
                  <c:v>Area 13</c:v>
                </c:pt>
                <c:pt idx="15">
                  <c:v>Area14</c:v>
                </c:pt>
              </c:strCache>
            </c:strRef>
          </c:cat>
          <c:val>
            <c:numRef>
              <c:f>'Figura 6.2'!$C$6:$C$21</c:f>
              <c:numCache>
                <c:formatCode>#,##0</c:formatCode>
                <c:ptCount val="16"/>
                <c:pt idx="0">
                  <c:v>2398</c:v>
                </c:pt>
                <c:pt idx="1">
                  <c:v>4289</c:v>
                </c:pt>
                <c:pt idx="2">
                  <c:v>3014</c:v>
                </c:pt>
                <c:pt idx="3">
                  <c:v>1976</c:v>
                </c:pt>
                <c:pt idx="4">
                  <c:v>3985</c:v>
                </c:pt>
                <c:pt idx="5">
                  <c:v>5349</c:v>
                </c:pt>
                <c:pt idx="6">
                  <c:v>1697</c:v>
                </c:pt>
                <c:pt idx="7">
                  <c:v>739</c:v>
                </c:pt>
                <c:pt idx="8">
                  <c:v>2011</c:v>
                </c:pt>
                <c:pt idx="9">
                  <c:v>3244</c:v>
                </c:pt>
                <c:pt idx="10">
                  <c:v>6557</c:v>
                </c:pt>
                <c:pt idx="11">
                  <c:v>4143</c:v>
                </c:pt>
                <c:pt idx="12">
                  <c:v>492</c:v>
                </c:pt>
                <c:pt idx="13">
                  <c:v>5288</c:v>
                </c:pt>
                <c:pt idx="14">
                  <c:v>1516</c:v>
                </c:pt>
                <c:pt idx="15">
                  <c:v>1227</c:v>
                </c:pt>
              </c:numCache>
            </c:numRef>
          </c:val>
        </c:ser>
        <c:ser>
          <c:idx val="2"/>
          <c:order val="2"/>
          <c:tx>
            <c:strRef>
              <c:f>'Figura 6.2'!$D$5</c:f>
              <c:strCache>
                <c:ptCount val="1"/>
                <c:pt idx="0">
                  <c:v>A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'Figura 6.2'!$A$6:$A$21</c:f>
              <c:strCache>
                <c:ptCount val="16"/>
                <c:pt idx="0">
                  <c:v>Area1</c:v>
                </c:pt>
                <c:pt idx="1">
                  <c:v>Area2</c:v>
                </c:pt>
                <c:pt idx="2">
                  <c:v>Area3</c:v>
                </c:pt>
                <c:pt idx="3">
                  <c:v>Area4</c:v>
                </c:pt>
                <c:pt idx="4">
                  <c:v>Area5</c:v>
                </c:pt>
                <c:pt idx="5">
                  <c:v>Area6</c:v>
                </c:pt>
                <c:pt idx="6">
                  <c:v>Area7</c:v>
                </c:pt>
                <c:pt idx="7">
                  <c:v>Area8.a</c:v>
                </c:pt>
                <c:pt idx="8">
                  <c:v>Area8.b</c:v>
                </c:pt>
                <c:pt idx="9">
                  <c:v>Area9</c:v>
                </c:pt>
                <c:pt idx="10">
                  <c:v>Area10</c:v>
                </c:pt>
                <c:pt idx="11">
                  <c:v>Area 11.a</c:v>
                </c:pt>
                <c:pt idx="12">
                  <c:v>Area11.b</c:v>
                </c:pt>
                <c:pt idx="13">
                  <c:v>Area12</c:v>
                </c:pt>
                <c:pt idx="14">
                  <c:v>Area 13</c:v>
                </c:pt>
                <c:pt idx="15">
                  <c:v>Area14</c:v>
                </c:pt>
              </c:strCache>
            </c:strRef>
          </c:cat>
          <c:val>
            <c:numRef>
              <c:f>'Figura 6.2'!$D$6:$D$21</c:f>
              <c:numCache>
                <c:formatCode>#,##0</c:formatCode>
                <c:ptCount val="16"/>
                <c:pt idx="0">
                  <c:v>1452</c:v>
                </c:pt>
                <c:pt idx="1">
                  <c:v>2109</c:v>
                </c:pt>
                <c:pt idx="2">
                  <c:v>870</c:v>
                </c:pt>
                <c:pt idx="3">
                  <c:v>1040</c:v>
                </c:pt>
                <c:pt idx="4">
                  <c:v>1672</c:v>
                </c:pt>
                <c:pt idx="5">
                  <c:v>2699</c:v>
                </c:pt>
                <c:pt idx="6">
                  <c:v>871</c:v>
                </c:pt>
                <c:pt idx="7">
                  <c:v>510</c:v>
                </c:pt>
                <c:pt idx="8">
                  <c:v>1384</c:v>
                </c:pt>
                <c:pt idx="9">
                  <c:v>1794</c:v>
                </c:pt>
                <c:pt idx="10">
                  <c:v>2329</c:v>
                </c:pt>
                <c:pt idx="11">
                  <c:v>1986</c:v>
                </c:pt>
                <c:pt idx="12">
                  <c:v>828</c:v>
                </c:pt>
                <c:pt idx="13">
                  <c:v>2787</c:v>
                </c:pt>
                <c:pt idx="14">
                  <c:v>1834</c:v>
                </c:pt>
                <c:pt idx="15">
                  <c:v>1377</c:v>
                </c:pt>
              </c:numCache>
            </c:numRef>
          </c:val>
        </c:ser>
        <c:ser>
          <c:idx val="3"/>
          <c:order val="3"/>
          <c:tx>
            <c:strRef>
              <c:f>'Figura 6.2'!$E$5</c:f>
              <c:strCache>
                <c:ptCount val="1"/>
                <c:pt idx="0">
                  <c:v>L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'Figura 6.2'!$A$6:$A$21</c:f>
              <c:strCache>
                <c:ptCount val="16"/>
                <c:pt idx="0">
                  <c:v>Area1</c:v>
                </c:pt>
                <c:pt idx="1">
                  <c:v>Area2</c:v>
                </c:pt>
                <c:pt idx="2">
                  <c:v>Area3</c:v>
                </c:pt>
                <c:pt idx="3">
                  <c:v>Area4</c:v>
                </c:pt>
                <c:pt idx="4">
                  <c:v>Area5</c:v>
                </c:pt>
                <c:pt idx="5">
                  <c:v>Area6</c:v>
                </c:pt>
                <c:pt idx="6">
                  <c:v>Area7</c:v>
                </c:pt>
                <c:pt idx="7">
                  <c:v>Area8.a</c:v>
                </c:pt>
                <c:pt idx="8">
                  <c:v>Area8.b</c:v>
                </c:pt>
                <c:pt idx="9">
                  <c:v>Area9</c:v>
                </c:pt>
                <c:pt idx="10">
                  <c:v>Area10</c:v>
                </c:pt>
                <c:pt idx="11">
                  <c:v>Area 11.a</c:v>
                </c:pt>
                <c:pt idx="12">
                  <c:v>Area11.b</c:v>
                </c:pt>
                <c:pt idx="13">
                  <c:v>Area12</c:v>
                </c:pt>
                <c:pt idx="14">
                  <c:v>Area 13</c:v>
                </c:pt>
                <c:pt idx="15">
                  <c:v>Area14</c:v>
                </c:pt>
              </c:strCache>
            </c:strRef>
          </c:cat>
          <c:val>
            <c:numRef>
              <c:f>'Figura 6.2'!$E$6:$E$21</c:f>
              <c:numCache>
                <c:formatCode>#,##0</c:formatCode>
                <c:ptCount val="16"/>
                <c:pt idx="0">
                  <c:v>2001</c:v>
                </c:pt>
                <c:pt idx="1">
                  <c:v>2006</c:v>
                </c:pt>
                <c:pt idx="2">
                  <c:v>1111</c:v>
                </c:pt>
                <c:pt idx="3">
                  <c:v>2756</c:v>
                </c:pt>
                <c:pt idx="4">
                  <c:v>3755</c:v>
                </c:pt>
                <c:pt idx="5">
                  <c:v>7993</c:v>
                </c:pt>
                <c:pt idx="6">
                  <c:v>3046</c:v>
                </c:pt>
                <c:pt idx="7">
                  <c:v>1057</c:v>
                </c:pt>
                <c:pt idx="8">
                  <c:v>1553</c:v>
                </c:pt>
                <c:pt idx="9">
                  <c:v>2619</c:v>
                </c:pt>
                <c:pt idx="10">
                  <c:v>1711</c:v>
                </c:pt>
                <c:pt idx="11">
                  <c:v>1811</c:v>
                </c:pt>
                <c:pt idx="12">
                  <c:v>992</c:v>
                </c:pt>
                <c:pt idx="13">
                  <c:v>2389</c:v>
                </c:pt>
                <c:pt idx="14">
                  <c:v>6234</c:v>
                </c:pt>
                <c:pt idx="15">
                  <c:v>1328</c:v>
                </c:pt>
              </c:numCache>
            </c:numRef>
          </c:val>
        </c:ser>
        <c:ser>
          <c:idx val="4"/>
          <c:order val="4"/>
          <c:tx>
            <c:strRef>
              <c:f>'Figura 6.2'!$F$5</c:f>
              <c:strCache>
                <c:ptCount val="1"/>
                <c:pt idx="0">
                  <c:v>M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'Figura 6.2'!$A$6:$A$21</c:f>
              <c:strCache>
                <c:ptCount val="16"/>
                <c:pt idx="0">
                  <c:v>Area1</c:v>
                </c:pt>
                <c:pt idx="1">
                  <c:v>Area2</c:v>
                </c:pt>
                <c:pt idx="2">
                  <c:v>Area3</c:v>
                </c:pt>
                <c:pt idx="3">
                  <c:v>Area4</c:v>
                </c:pt>
                <c:pt idx="4">
                  <c:v>Area5</c:v>
                </c:pt>
                <c:pt idx="5">
                  <c:v>Area6</c:v>
                </c:pt>
                <c:pt idx="6">
                  <c:v>Area7</c:v>
                </c:pt>
                <c:pt idx="7">
                  <c:v>Area8.a</c:v>
                </c:pt>
                <c:pt idx="8">
                  <c:v>Area8.b</c:v>
                </c:pt>
                <c:pt idx="9">
                  <c:v>Area9</c:v>
                </c:pt>
                <c:pt idx="10">
                  <c:v>Area10</c:v>
                </c:pt>
                <c:pt idx="11">
                  <c:v>Area 11.a</c:v>
                </c:pt>
                <c:pt idx="12">
                  <c:v>Area11.b</c:v>
                </c:pt>
                <c:pt idx="13">
                  <c:v>Area12</c:v>
                </c:pt>
                <c:pt idx="14">
                  <c:v>Area 13</c:v>
                </c:pt>
                <c:pt idx="15">
                  <c:v>Area14</c:v>
                </c:pt>
              </c:strCache>
            </c:strRef>
          </c:cat>
          <c:val>
            <c:numRef>
              <c:f>'Figura 6.2'!$F$6:$F$21</c:f>
              <c:numCache>
                <c:formatCode>#,##0</c:formatCode>
                <c:ptCount val="16"/>
                <c:pt idx="0">
                  <c:v>1067</c:v>
                </c:pt>
                <c:pt idx="1">
                  <c:v>513</c:v>
                </c:pt>
                <c:pt idx="2">
                  <c:v>325</c:v>
                </c:pt>
                <c:pt idx="3">
                  <c:v>426</c:v>
                </c:pt>
                <c:pt idx="4">
                  <c:v>861</c:v>
                </c:pt>
                <c:pt idx="5">
                  <c:v>2741</c:v>
                </c:pt>
                <c:pt idx="6">
                  <c:v>345</c:v>
                </c:pt>
                <c:pt idx="7">
                  <c:v>226</c:v>
                </c:pt>
                <c:pt idx="8">
                  <c:v>175</c:v>
                </c:pt>
                <c:pt idx="9">
                  <c:v>511</c:v>
                </c:pt>
                <c:pt idx="10">
                  <c:v>564</c:v>
                </c:pt>
                <c:pt idx="11">
                  <c:v>265</c:v>
                </c:pt>
                <c:pt idx="12">
                  <c:v>70</c:v>
                </c:pt>
                <c:pt idx="13">
                  <c:v>916</c:v>
                </c:pt>
                <c:pt idx="14">
                  <c:v>713</c:v>
                </c:pt>
                <c:pt idx="15">
                  <c:v>167</c:v>
                </c:pt>
              </c:numCache>
            </c:numRef>
          </c:val>
        </c:ser>
        <c:ser>
          <c:idx val="5"/>
          <c:order val="5"/>
          <c:tx>
            <c:strRef>
              <c:f>'Figura 6.2'!$G$5</c:f>
              <c:strCache>
                <c:ptCount val="1"/>
                <c:pt idx="0">
                  <c:v>P</c:v>
                </c:pt>
              </c:strCache>
            </c:strRef>
          </c:tx>
          <c:invertIfNegative val="0"/>
          <c:cat>
            <c:strRef>
              <c:f>'Figura 6.2'!$A$6:$A$21</c:f>
              <c:strCache>
                <c:ptCount val="16"/>
                <c:pt idx="0">
                  <c:v>Area1</c:v>
                </c:pt>
                <c:pt idx="1">
                  <c:v>Area2</c:v>
                </c:pt>
                <c:pt idx="2">
                  <c:v>Area3</c:v>
                </c:pt>
                <c:pt idx="3">
                  <c:v>Area4</c:v>
                </c:pt>
                <c:pt idx="4">
                  <c:v>Area5</c:v>
                </c:pt>
                <c:pt idx="5">
                  <c:v>Area6</c:v>
                </c:pt>
                <c:pt idx="6">
                  <c:v>Area7</c:v>
                </c:pt>
                <c:pt idx="7">
                  <c:v>Area8.a</c:v>
                </c:pt>
                <c:pt idx="8">
                  <c:v>Area8.b</c:v>
                </c:pt>
                <c:pt idx="9">
                  <c:v>Area9</c:v>
                </c:pt>
                <c:pt idx="10">
                  <c:v>Area10</c:v>
                </c:pt>
                <c:pt idx="11">
                  <c:v>Area 11.a</c:v>
                </c:pt>
                <c:pt idx="12">
                  <c:v>Area11.b</c:v>
                </c:pt>
                <c:pt idx="13">
                  <c:v>Area12</c:v>
                </c:pt>
                <c:pt idx="14">
                  <c:v>Area 13</c:v>
                </c:pt>
                <c:pt idx="15">
                  <c:v>Area14</c:v>
                </c:pt>
              </c:strCache>
            </c:strRef>
          </c:cat>
          <c:val>
            <c:numRef>
              <c:f>'Figura 6.2'!$G$6:$G$21</c:f>
              <c:numCache>
                <c:formatCode>#,##0</c:formatCode>
                <c:ptCount val="16"/>
                <c:pt idx="0">
                  <c:v>82</c:v>
                </c:pt>
                <c:pt idx="1">
                  <c:v>128</c:v>
                </c:pt>
                <c:pt idx="2">
                  <c:v>57</c:v>
                </c:pt>
                <c:pt idx="3">
                  <c:v>167</c:v>
                </c:pt>
                <c:pt idx="4">
                  <c:v>279</c:v>
                </c:pt>
                <c:pt idx="5">
                  <c:v>684</c:v>
                </c:pt>
                <c:pt idx="6">
                  <c:v>159</c:v>
                </c:pt>
                <c:pt idx="7">
                  <c:v>13</c:v>
                </c:pt>
                <c:pt idx="8">
                  <c:v>12</c:v>
                </c:pt>
                <c:pt idx="9">
                  <c:v>112</c:v>
                </c:pt>
                <c:pt idx="10">
                  <c:v>102</c:v>
                </c:pt>
                <c:pt idx="11">
                  <c:v>65</c:v>
                </c:pt>
                <c:pt idx="12">
                  <c:v>36</c:v>
                </c:pt>
                <c:pt idx="13">
                  <c:v>101</c:v>
                </c:pt>
                <c:pt idx="14">
                  <c:v>66</c:v>
                </c:pt>
                <c:pt idx="15">
                  <c:v>13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overlap val="100"/>
        <c:axId val="118399360"/>
        <c:axId val="118400896"/>
      </c:barChart>
      <c:catAx>
        <c:axId val="118399360"/>
        <c:scaling>
          <c:orientation val="minMax"/>
        </c:scaling>
        <c:delete val="0"/>
        <c:axPos val="l"/>
        <c:majorTickMark val="out"/>
        <c:minorTickMark val="none"/>
        <c:tickLblPos val="nextTo"/>
        <c:crossAx val="118400896"/>
        <c:crosses val="autoZero"/>
        <c:auto val="1"/>
        <c:lblAlgn val="ctr"/>
        <c:lblOffset val="100"/>
        <c:noMultiLvlLbl val="0"/>
      </c:catAx>
      <c:valAx>
        <c:axId val="118400896"/>
        <c:scaling>
          <c:orientation val="minMax"/>
        </c:scaling>
        <c:delete val="0"/>
        <c:axPos val="b"/>
        <c:majorGridlines>
          <c:spPr>
            <a:ln>
              <a:solidFill>
                <a:schemeClr val="accent1"/>
              </a:solidFill>
              <a:prstDash val="sysDash"/>
            </a:ln>
          </c:spPr>
        </c:majorGridlines>
        <c:numFmt formatCode="0%" sourceLinked="1"/>
        <c:majorTickMark val="out"/>
        <c:minorTickMark val="none"/>
        <c:tickLblPos val="nextTo"/>
        <c:crossAx val="118399360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C6007C-66FD-4632-9900-C8E1CB7FAD8E}" type="datetimeFigureOut">
              <a:rPr lang="it-IT" smtClean="0"/>
              <a:t>10/09/2015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012E79-8919-4A35-986C-59E438EEBCE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6275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012E79-8919-4A35-986C-59E438EEBCEF}" type="slidenum">
              <a:rPr lang="it-IT" smtClean="0"/>
              <a:t>22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31498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AB00D-460A-4B5D-8945-1FD66BC3EF0F}" type="datetimeFigureOut">
              <a:rPr lang="it-IT" smtClean="0"/>
              <a:t>10/09/2015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2C44E-206D-4A6D-AAEB-372EFD6E490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31929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AB00D-460A-4B5D-8945-1FD66BC3EF0F}" type="datetimeFigureOut">
              <a:rPr lang="it-IT" smtClean="0"/>
              <a:t>10/09/2015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2C44E-206D-4A6D-AAEB-372EFD6E490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87089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AB00D-460A-4B5D-8945-1FD66BC3EF0F}" type="datetimeFigureOut">
              <a:rPr lang="it-IT" smtClean="0"/>
              <a:t>10/09/2015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2C44E-206D-4A6D-AAEB-372EFD6E490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31334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AB00D-460A-4B5D-8945-1FD66BC3EF0F}" type="datetimeFigureOut">
              <a:rPr lang="it-IT" smtClean="0"/>
              <a:t>10/09/2015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2C44E-206D-4A6D-AAEB-372EFD6E490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25637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AB00D-460A-4B5D-8945-1FD66BC3EF0F}" type="datetimeFigureOut">
              <a:rPr lang="it-IT" smtClean="0"/>
              <a:t>10/09/2015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2C44E-206D-4A6D-AAEB-372EFD6E490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747765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AB00D-460A-4B5D-8945-1FD66BC3EF0F}" type="datetimeFigureOut">
              <a:rPr lang="it-IT" smtClean="0"/>
              <a:t>10/09/2015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2C44E-206D-4A6D-AAEB-372EFD6E490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47547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AB00D-460A-4B5D-8945-1FD66BC3EF0F}" type="datetimeFigureOut">
              <a:rPr lang="it-IT" smtClean="0"/>
              <a:t>10/09/2015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2C44E-206D-4A6D-AAEB-372EFD6E490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48663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AB00D-460A-4B5D-8945-1FD66BC3EF0F}" type="datetimeFigureOut">
              <a:rPr lang="it-IT" smtClean="0"/>
              <a:t>10/09/2015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2C44E-206D-4A6D-AAEB-372EFD6E490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57835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AB00D-460A-4B5D-8945-1FD66BC3EF0F}" type="datetimeFigureOut">
              <a:rPr lang="it-IT" smtClean="0"/>
              <a:t>10/09/2015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2C44E-206D-4A6D-AAEB-372EFD6E490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89925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AB00D-460A-4B5D-8945-1FD66BC3EF0F}" type="datetimeFigureOut">
              <a:rPr lang="it-IT" smtClean="0"/>
              <a:t>10/09/2015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2C44E-206D-4A6D-AAEB-372EFD6E490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3789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AB00D-460A-4B5D-8945-1FD66BC3EF0F}" type="datetimeFigureOut">
              <a:rPr lang="it-IT" smtClean="0"/>
              <a:t>10/09/2015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2C44E-206D-4A6D-AAEB-372EFD6E490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18751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1AB00D-460A-4B5D-8945-1FD66BC3EF0F}" type="datetimeFigureOut">
              <a:rPr lang="it-IT" smtClean="0"/>
              <a:t>10/09/2015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12C44E-206D-4A6D-AAEB-372EFD6E490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58012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Confrontarsi con il nuovo ciclo della VQR</a:t>
            </a:r>
            <a:endParaRPr lang="it-IT" dirty="0"/>
          </a:p>
        </p:txBody>
      </p:sp>
      <p:sp>
        <p:nvSpPr>
          <p:cNvPr id="7" name="Sottotitolo 6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smtClean="0"/>
              <a:t>Situazione e prospettive del SSD SECS-P/10 – Organizzazione Aziendale</a:t>
            </a:r>
          </a:p>
          <a:p>
            <a:r>
              <a:rPr lang="it-IT" sz="2600" b="1" dirty="0" smtClean="0"/>
              <a:t>Gianfranco Rebora</a:t>
            </a:r>
          </a:p>
          <a:p>
            <a:r>
              <a:rPr lang="it-IT" sz="2600" b="1" dirty="0" smtClean="0"/>
              <a:t>Università LIUC - Cattaneo</a:t>
            </a:r>
            <a:endParaRPr lang="it-IT" sz="2600" b="1" dirty="0"/>
          </a:p>
        </p:txBody>
      </p:sp>
      <p:sp>
        <p:nvSpPr>
          <p:cNvPr id="8" name="CasellaDiTesto 7"/>
          <p:cNvSpPr txBox="1"/>
          <p:nvPr/>
        </p:nvSpPr>
        <p:spPr>
          <a:xfrm>
            <a:off x="2267744" y="746120"/>
            <a:ext cx="4570675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/>
              <a:t>XXXVII Convegno Nazionale </a:t>
            </a:r>
            <a:r>
              <a:rPr lang="it-IT" sz="2400" b="1" dirty="0" smtClean="0"/>
              <a:t>AIDEA</a:t>
            </a:r>
          </a:p>
          <a:p>
            <a:pPr algn="ctr"/>
            <a:r>
              <a:rPr lang="it-IT" sz="2400" dirty="0" smtClean="0"/>
              <a:t>Piacenza, 10-12 Settembre 2015</a:t>
            </a:r>
            <a:endParaRPr lang="it-IT" sz="240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12546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afico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65046864"/>
              </p:ext>
            </p:extLst>
          </p:nvPr>
        </p:nvGraphicFramePr>
        <p:xfrm>
          <a:off x="971600" y="620688"/>
          <a:ext cx="7016254" cy="5616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CasellaDiTesto 3"/>
          <p:cNvSpPr txBox="1"/>
          <p:nvPr/>
        </p:nvSpPr>
        <p:spPr>
          <a:xfrm>
            <a:off x="2411760" y="219998"/>
            <a:ext cx="42896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smtClean="0"/>
              <a:t>Valutazione dei prodotti VQR per area CUN</a:t>
            </a: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3447548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836712"/>
            <a:ext cx="8136903" cy="518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asellaDiTesto 2"/>
          <p:cNvSpPr txBox="1"/>
          <p:nvPr/>
        </p:nvSpPr>
        <p:spPr>
          <a:xfrm>
            <a:off x="2051720" y="260648"/>
            <a:ext cx="61023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smtClean="0"/>
              <a:t>Valutazione dei prodotti VTR-CIVR (2001-2003) per area CUN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5524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/>
          </p:cNvSpPr>
          <p:nvPr/>
        </p:nvSpPr>
        <p:spPr>
          <a:xfrm>
            <a:off x="457200" y="274638"/>
            <a:ext cx="8219256" cy="706090"/>
          </a:xfrm>
          <a:prstGeom prst="rect">
            <a:avLst/>
          </a:prstGeom>
        </p:spPr>
        <p:txBody>
          <a:bodyPr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3200" b="1" smtClean="0"/>
              <a:t>Ripartizione dei progetti PRIN 2012 (finanziati)</a:t>
            </a:r>
            <a:br>
              <a:rPr lang="it-IT" sz="3200" b="1" smtClean="0"/>
            </a:br>
            <a:r>
              <a:rPr lang="it-IT" sz="2200" i="1" smtClean="0"/>
              <a:t>Settori Social Sciences and Humanities</a:t>
            </a:r>
            <a:endParaRPr lang="it-IT" sz="2200" i="1" dirty="0"/>
          </a:p>
        </p:txBody>
      </p:sp>
      <p:graphicFrame>
        <p:nvGraphicFramePr>
          <p:cNvPr id="3" name="Segnaposto contenut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03925311"/>
              </p:ext>
            </p:extLst>
          </p:nvPr>
        </p:nvGraphicFramePr>
        <p:xfrm>
          <a:off x="457200" y="1052736"/>
          <a:ext cx="8229600" cy="566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7710"/>
                <a:gridCol w="808952"/>
                <a:gridCol w="2806469"/>
                <a:gridCol w="2806469"/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SETTORE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N° PRIN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AREA CUN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% PRIN per AREA CUN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L-FIL-LET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68580" marR="68580" marT="0" marB="0"/>
                </a:tc>
                <a:tc rowSpan="4">
                  <a:txBody>
                    <a:bodyPr/>
                    <a:lstStyle/>
                    <a:p>
                      <a:r>
                        <a:rPr lang="it-IT" sz="1600" b="1" dirty="0" smtClean="0"/>
                        <a:t>AREA 10</a:t>
                      </a:r>
                    </a:p>
                    <a:p>
                      <a:r>
                        <a:rPr lang="it-IT" sz="1600" b="1" dirty="0" smtClean="0"/>
                        <a:t>Scienze dell’antichità, filologico-letterarie e storico-artistiche</a:t>
                      </a:r>
                      <a:endParaRPr lang="it-IT" sz="1600" b="1" dirty="0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/>
                      <a:endParaRPr lang="it-IT" sz="1600" b="1" dirty="0" smtClean="0"/>
                    </a:p>
                    <a:p>
                      <a:pPr algn="ctr"/>
                      <a:endParaRPr lang="it-IT" sz="1600" b="1" dirty="0" smtClean="0"/>
                    </a:p>
                    <a:p>
                      <a:pPr algn="ctr"/>
                      <a:r>
                        <a:rPr lang="it-IT" sz="1600" b="1" dirty="0" smtClean="0"/>
                        <a:t> 46,66%</a:t>
                      </a:r>
                      <a:endParaRPr lang="it-IT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L-ART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it-IT" sz="18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L-ANT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it-IT" sz="18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L-LIN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it-IT" sz="18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M-FIL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/>
                </a:tc>
                <a:tc rowSpan="5">
                  <a:txBody>
                    <a:bodyPr/>
                    <a:lstStyle/>
                    <a:p>
                      <a:r>
                        <a:rPr lang="it-IT" sz="1600" b="1" dirty="0" smtClean="0"/>
                        <a:t>AREA 11</a:t>
                      </a:r>
                    </a:p>
                    <a:p>
                      <a:r>
                        <a:rPr lang="it-IT" sz="1600" b="1" dirty="0" smtClean="0"/>
                        <a:t>Scienze storiche, filosofiche, pedagogiche e psicologiche</a:t>
                      </a:r>
                      <a:endParaRPr lang="it-IT" sz="1600" b="1" dirty="0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algn="ctr"/>
                      <a:endParaRPr lang="it-IT" sz="1600" b="1" dirty="0" smtClean="0"/>
                    </a:p>
                    <a:p>
                      <a:pPr algn="ctr"/>
                      <a:endParaRPr lang="it-IT" sz="1600" b="1" dirty="0" smtClean="0"/>
                    </a:p>
                    <a:p>
                      <a:pPr algn="ctr"/>
                      <a:r>
                        <a:rPr lang="it-IT" sz="1600" b="1" dirty="0" smtClean="0"/>
                        <a:t>30 %</a:t>
                      </a:r>
                      <a:endParaRPr lang="it-IT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M-DEA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it-IT" sz="18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M-STOR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it-IT" sz="18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M-PSI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it-IT" sz="18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M-PED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it-IT" sz="18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IUS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it-IT" sz="1600" b="1" dirty="0" smtClean="0"/>
                        <a:t>Area 12</a:t>
                      </a:r>
                      <a:r>
                        <a:rPr lang="it-IT" sz="1600" b="1" baseline="0" dirty="0" smtClean="0"/>
                        <a:t> – Scienze giuridiche</a:t>
                      </a:r>
                      <a:endParaRPr lang="it-IT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 smtClean="0"/>
                        <a:t>6, 66%</a:t>
                      </a:r>
                      <a:endParaRPr lang="it-IT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SECS-P-01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r>
                        <a:rPr lang="it-IT" sz="1600" b="1" dirty="0" smtClean="0"/>
                        <a:t>Area 13 –Scienze economiche e statistiche</a:t>
                      </a:r>
                      <a:endParaRPr lang="it-IT" sz="1600" b="1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lang="it-IT" sz="1600" b="1" dirty="0" smtClean="0"/>
                    </a:p>
                    <a:p>
                      <a:pPr algn="ctr"/>
                      <a:r>
                        <a:rPr lang="it-IT" sz="1600" b="1" dirty="0" smtClean="0"/>
                        <a:t>13,33%</a:t>
                      </a:r>
                      <a:endParaRPr lang="it-IT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SECS-P08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it-IT" sz="18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sz="1600" b="1" dirty="0" smtClean="0"/>
                        <a:t>SPS-08</a:t>
                      </a:r>
                      <a:endParaRPr lang="it-IT" sz="1600" b="1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it-IT" sz="1600" b="1" dirty="0" smtClean="0"/>
                        <a:t>1</a:t>
                      </a:r>
                      <a:endParaRPr lang="it-IT" sz="1600" b="1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it-IT" sz="1600" b="1" dirty="0" smtClean="0"/>
                        <a:t>Area 14 – Scienze politiche e sociali</a:t>
                      </a:r>
                      <a:endParaRPr lang="it-IT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 smtClean="0"/>
                        <a:t>3.33%</a:t>
                      </a:r>
                      <a:endParaRPr lang="it-IT" sz="16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7536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/>
              <a:t>Performance riconosciuta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L’attuale </a:t>
            </a:r>
            <a:r>
              <a:rPr lang="it-IT" i="1" dirty="0" smtClean="0"/>
              <a:t>common </a:t>
            </a:r>
            <a:r>
              <a:rPr lang="it-IT" i="1" dirty="0" err="1" smtClean="0"/>
              <a:t>approach</a:t>
            </a:r>
            <a:r>
              <a:rPr lang="it-IT" i="1" dirty="0" smtClean="0"/>
              <a:t> </a:t>
            </a:r>
            <a:r>
              <a:rPr lang="it-IT" dirty="0" smtClean="0"/>
              <a:t>alla valutazione della ricerca si adatta male alle discipline dell’area management</a:t>
            </a:r>
          </a:p>
          <a:p>
            <a:r>
              <a:rPr lang="it-IT" dirty="0" smtClean="0"/>
              <a:t>Sarebbe preferibile una </a:t>
            </a:r>
            <a:r>
              <a:rPr lang="it-IT" b="1" dirty="0" smtClean="0"/>
              <a:t>prospettiva pluralista </a:t>
            </a:r>
            <a:r>
              <a:rPr lang="it-IT" dirty="0" smtClean="0"/>
              <a:t>di impatto riferito a diversi </a:t>
            </a:r>
            <a:r>
              <a:rPr lang="it-IT" dirty="0" err="1" smtClean="0"/>
              <a:t>stakeholders</a:t>
            </a:r>
            <a:r>
              <a:rPr lang="it-IT" dirty="0" smtClean="0"/>
              <a:t> (accademici, studenti, manager, decisori politici, organismi non profit, media)</a:t>
            </a:r>
            <a:endParaRPr lang="it-IT" b="1" dirty="0" smtClean="0"/>
          </a:p>
          <a:p>
            <a:pPr marL="0" indent="0" algn="ctr">
              <a:buNone/>
            </a:pPr>
            <a:endParaRPr lang="it-IT" sz="1600" dirty="0" smtClean="0"/>
          </a:p>
          <a:p>
            <a:pPr marL="0" indent="0" algn="ctr">
              <a:buNone/>
            </a:pPr>
            <a:r>
              <a:rPr lang="it-IT" sz="1600" dirty="0" smtClean="0"/>
              <a:t>v</a:t>
            </a:r>
            <a:r>
              <a:rPr lang="it-IT" sz="1600" dirty="0" smtClean="0"/>
              <a:t>. HERMAN </a:t>
            </a:r>
            <a:r>
              <a:rPr lang="it-IT" sz="1600" dirty="0"/>
              <a:t>AGUINIS et al. </a:t>
            </a:r>
            <a:r>
              <a:rPr lang="it-IT" sz="1600" dirty="0" err="1"/>
              <a:t>Scholarly</a:t>
            </a:r>
            <a:r>
              <a:rPr lang="it-IT" sz="1600" dirty="0"/>
              <a:t> Impact: A </a:t>
            </a:r>
            <a:r>
              <a:rPr lang="it-IT" sz="1600" dirty="0" err="1"/>
              <a:t>Pluralist</a:t>
            </a:r>
            <a:r>
              <a:rPr lang="it-IT" sz="1600" dirty="0"/>
              <a:t> </a:t>
            </a:r>
            <a:r>
              <a:rPr lang="it-IT" sz="1600" dirty="0" err="1"/>
              <a:t>Conceptualization</a:t>
            </a:r>
            <a:r>
              <a:rPr lang="it-IT" sz="1600" dirty="0"/>
              <a:t>. </a:t>
            </a:r>
            <a:r>
              <a:rPr lang="en-US" sz="1600" i="1" dirty="0"/>
              <a:t>Academy of Management Learning &amp; Education</a:t>
            </a:r>
            <a:r>
              <a:rPr lang="en-US" sz="1600" dirty="0"/>
              <a:t>, 2014, Vol. 13, No. 4, 623–639</a:t>
            </a:r>
          </a:p>
          <a:p>
            <a:endParaRPr lang="it-IT" dirty="0"/>
          </a:p>
          <a:p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152980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/>
              <a:t>Qualità effettiva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Gli articoli su rivista e  le pubblicazioni internazionali restano ambito di confronto fondamentale</a:t>
            </a:r>
          </a:p>
          <a:p>
            <a:r>
              <a:rPr lang="it-IT" dirty="0" smtClean="0"/>
              <a:t>Ma la natura della disciplina richiede attenzione anche ad altre dimensioni/strumenti, attraverso cui passa l’esercizio di una leadership intellettuale con attenzione anche alle realtà locali/settoriali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79578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1115616" y="1772816"/>
            <a:ext cx="756084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800" b="1" dirty="0"/>
              <a:t>L</a:t>
            </a:r>
            <a:r>
              <a:rPr lang="it-IT" sz="2800" b="1" dirty="0" smtClean="0"/>
              <a:t>ibri </a:t>
            </a:r>
            <a:r>
              <a:rPr lang="it-IT" sz="2800" b="1" dirty="0"/>
              <a:t>e articoli rappresentano un aspetto statico della qualità, un necessario momento intermedio rispetto all’impatto sulla realtà, che costituisce l’elemento dinamico, scientifico e pratico al tempo </a:t>
            </a:r>
            <a:r>
              <a:rPr lang="it-IT" sz="2800" b="1" dirty="0" smtClean="0"/>
              <a:t>stesso</a:t>
            </a:r>
            <a:endParaRPr lang="it-IT" sz="2800" b="1" dirty="0"/>
          </a:p>
        </p:txBody>
      </p:sp>
      <p:sp>
        <p:nvSpPr>
          <p:cNvPr id="5" name="Tito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Quale impatto?</a:t>
            </a:r>
            <a:endParaRPr lang="it-IT" dirty="0"/>
          </a:p>
        </p:txBody>
      </p:sp>
      <p:sp>
        <p:nvSpPr>
          <p:cNvPr id="6" name="Freccia in giù 5"/>
          <p:cNvSpPr/>
          <p:nvPr/>
        </p:nvSpPr>
        <p:spPr>
          <a:xfrm>
            <a:off x="3491880" y="4331501"/>
            <a:ext cx="2952328" cy="5760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CasellaDiTesto 6"/>
          <p:cNvSpPr txBox="1"/>
          <p:nvPr/>
        </p:nvSpPr>
        <p:spPr>
          <a:xfrm>
            <a:off x="1259632" y="5216198"/>
            <a:ext cx="69940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 smtClean="0"/>
              <a:t>Spostare il focus dai prodotti ai programmi di ricerca?</a:t>
            </a:r>
            <a:endParaRPr lang="it-IT" sz="2400" b="1" dirty="0"/>
          </a:p>
        </p:txBody>
      </p:sp>
    </p:spTree>
    <p:extLst>
      <p:ext uri="{BB962C8B-B14F-4D97-AF65-F5344CB8AC3E}">
        <p14:creationId xmlns:p14="http://schemas.microsoft.com/office/powerpoint/2010/main" val="3513660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8339552"/>
              </p:ext>
            </p:extLst>
          </p:nvPr>
        </p:nvGraphicFramePr>
        <p:xfrm>
          <a:off x="539552" y="775809"/>
          <a:ext cx="8208912" cy="631798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08912"/>
              </a:tblGrid>
              <a:tr h="1287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 smtClean="0">
                          <a:effectLst/>
                        </a:rPr>
                        <a:t>Schema </a:t>
                      </a:r>
                      <a:r>
                        <a:rPr lang="it-IT" sz="1600" dirty="0">
                          <a:effectLst/>
                        </a:rPr>
                        <a:t>di autovalutazione riferito a un programma di </a:t>
                      </a:r>
                      <a:r>
                        <a:rPr lang="it-IT" sz="1600" dirty="0" smtClean="0">
                          <a:effectLst/>
                        </a:rPr>
                        <a:t>ricerca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 smtClean="0">
                          <a:effectLst/>
                        </a:rPr>
                        <a:t>(Rebora, 2013)</a:t>
                      </a:r>
                      <a:endParaRPr lang="it-IT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 </a:t>
                      </a:r>
                      <a:endParaRPr lang="it-IT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/>
                </a:tc>
              </a:tr>
              <a:tr h="5493245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it-IT" sz="1600" dirty="0">
                          <a:effectLst/>
                        </a:rPr>
                        <a:t>Qualità dei risultati scientifici conseguiti, considerando </a:t>
                      </a:r>
                    </a:p>
                    <a:p>
                      <a:pPr marL="742950" lvl="1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it-IT" sz="1600" dirty="0">
                          <a:effectLst/>
                        </a:rPr>
                        <a:t>rilevanza delle pubblicazioni scientifiche, </a:t>
                      </a:r>
                      <a:r>
                        <a:rPr lang="it-IT" sz="1600" baseline="0" dirty="0" smtClean="0">
                          <a:effectLst/>
                        </a:rPr>
                        <a:t> in base </a:t>
                      </a:r>
                      <a:r>
                        <a:rPr lang="it-IT" sz="1600" dirty="0" smtClean="0">
                          <a:effectLst/>
                        </a:rPr>
                        <a:t> </a:t>
                      </a:r>
                      <a:r>
                        <a:rPr lang="it-IT" sz="1600" dirty="0">
                          <a:effectLst/>
                        </a:rPr>
                        <a:t>ai più diffusi indicatori </a:t>
                      </a:r>
                      <a:r>
                        <a:rPr lang="it-IT" sz="1600" dirty="0" err="1" smtClean="0">
                          <a:effectLst/>
                        </a:rPr>
                        <a:t>bibliometrici</a:t>
                      </a:r>
                      <a:r>
                        <a:rPr lang="it-IT" sz="1600" dirty="0" smtClean="0">
                          <a:effectLst/>
                        </a:rPr>
                        <a:t> </a:t>
                      </a:r>
                      <a:endParaRPr lang="it-IT" sz="1600" dirty="0">
                        <a:effectLst/>
                      </a:endParaRPr>
                    </a:p>
                    <a:p>
                      <a:pPr marL="742950" lvl="1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it-IT" sz="1600" dirty="0">
                          <a:effectLst/>
                        </a:rPr>
                        <a:t>attrazione verso  l’ambiente scientifico</a:t>
                      </a: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it-IT" sz="1600" dirty="0">
                          <a:effectLst/>
                        </a:rPr>
                        <a:t>inserimento in network nazionali e internazionali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it-IT" sz="1600" dirty="0">
                          <a:effectLst/>
                        </a:rPr>
                        <a:t>Qualità dei risultati raggiunti in ambiti più specificamente professionali</a:t>
                      </a: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it-IT" sz="1600" dirty="0">
                          <a:effectLst/>
                        </a:rPr>
                        <a:t>valutazione della committenza dei progetti e suo livello di soddisfazione</a:t>
                      </a: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it-IT" sz="1600" dirty="0">
                          <a:effectLst/>
                        </a:rPr>
                        <a:t>contribuzione economica all’università</a:t>
                      </a: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it-IT" sz="1600" dirty="0">
                          <a:effectLst/>
                        </a:rPr>
                        <a:t>attrazione verso gli ambienti professionali</a:t>
                      </a: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it-IT" sz="1600" dirty="0">
                          <a:effectLst/>
                        </a:rPr>
                        <a:t>partecipazione ad ambiti progettuali istituzionali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it-IT" sz="1600" dirty="0">
                          <a:effectLst/>
                        </a:rPr>
                        <a:t>Visibilità esterna dei risultati della ricerca e </a:t>
                      </a:r>
                      <a:r>
                        <a:rPr lang="it-IT" sz="1600" dirty="0" smtClean="0">
                          <a:effectLst/>
                        </a:rPr>
                        <a:t> </a:t>
                      </a:r>
                      <a:r>
                        <a:rPr lang="it-IT" sz="1600" dirty="0">
                          <a:effectLst/>
                        </a:rPr>
                        <a:t>riflessi di comunicazione e di immagine, </a:t>
                      </a: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it-IT" sz="1600" dirty="0">
                          <a:effectLst/>
                        </a:rPr>
                        <a:t>diffusione delle pubblicazioni</a:t>
                      </a: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it-IT" sz="1600" dirty="0">
                          <a:effectLst/>
                        </a:rPr>
                        <a:t>convegni, seminari, presentazioni</a:t>
                      </a: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it-IT" sz="1600" dirty="0">
                          <a:effectLst/>
                        </a:rPr>
                        <a:t>altri riflessi di immagine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it-IT" sz="1600" dirty="0">
                          <a:effectLst/>
                        </a:rPr>
                        <a:t>Contributo offerto in termini di sviluppo di risorse interne</a:t>
                      </a: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it-IT" sz="1600" dirty="0">
                          <a:effectLst/>
                        </a:rPr>
                        <a:t>sviluppo di conoscenza per l’organizzazione </a:t>
                      </a: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it-IT" sz="1600" dirty="0">
                          <a:effectLst/>
                        </a:rPr>
                        <a:t>sviluppo  di competenze interne</a:t>
                      </a: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it-IT" sz="1600" dirty="0">
                          <a:effectLst/>
                        </a:rPr>
                        <a:t>acquisizione di tecnologie/strumenti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it-IT" sz="1600" dirty="0">
                          <a:effectLst/>
                        </a:rPr>
                        <a:t>Posizionamento </a:t>
                      </a:r>
                      <a:r>
                        <a:rPr lang="it-IT" sz="1600" dirty="0" smtClean="0">
                          <a:effectLst/>
                        </a:rPr>
                        <a:t> </a:t>
                      </a:r>
                      <a:r>
                        <a:rPr lang="it-IT" sz="1600" dirty="0">
                          <a:effectLst/>
                        </a:rPr>
                        <a:t>del programma nel contesto nazionale e internazionale della disciplina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 </a:t>
                      </a:r>
                      <a:endParaRPr lang="it-IT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/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666875" y="1600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2851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1547664" y="1484784"/>
            <a:ext cx="567037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800" b="1" dirty="0"/>
              <a:t>3</a:t>
            </a:r>
            <a:r>
              <a:rPr lang="it-IT" sz="2800" b="1" dirty="0" smtClean="0"/>
              <a:t>.  </a:t>
            </a:r>
            <a:r>
              <a:rPr lang="it-IT" sz="2800" b="1" dirty="0"/>
              <a:t>Situazione nelle Università con riferimento a:</a:t>
            </a:r>
            <a:br>
              <a:rPr lang="it-IT" sz="2800" b="1" dirty="0"/>
            </a:br>
            <a:r>
              <a:rPr lang="it-IT" sz="2800" b="1" dirty="0"/>
              <a:t/>
            </a:r>
            <a:br>
              <a:rPr lang="it-IT" sz="2800" b="1" dirty="0"/>
            </a:br>
            <a:r>
              <a:rPr lang="it-IT" sz="2800" b="1" dirty="0"/>
              <a:t>  a. Didattica</a:t>
            </a:r>
            <a:br>
              <a:rPr lang="it-IT" sz="2800" b="1" dirty="0"/>
            </a:br>
            <a:r>
              <a:rPr lang="it-IT" sz="2800" b="1" dirty="0"/>
              <a:t/>
            </a:r>
            <a:br>
              <a:rPr lang="it-IT" sz="2800" b="1" dirty="0"/>
            </a:br>
            <a:r>
              <a:rPr lang="it-IT" sz="2800" b="1" dirty="0"/>
              <a:t>  b. Valutazione della ricerca</a:t>
            </a:r>
            <a:br>
              <a:rPr lang="it-IT" sz="2800" b="1" dirty="0"/>
            </a:br>
            <a:r>
              <a:rPr lang="it-IT" sz="2800" b="1" dirty="0"/>
              <a:t/>
            </a:r>
            <a:br>
              <a:rPr lang="it-IT" sz="2800" b="1" dirty="0"/>
            </a:br>
            <a:r>
              <a:rPr lang="it-IT" sz="2800" b="1" dirty="0"/>
              <a:t>  c. Posizioni negli organi</a:t>
            </a:r>
          </a:p>
        </p:txBody>
      </p:sp>
    </p:spTree>
    <p:extLst>
      <p:ext uri="{BB962C8B-B14F-4D97-AF65-F5344CB8AC3E}">
        <p14:creationId xmlns:p14="http://schemas.microsoft.com/office/powerpoint/2010/main" val="3287520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539552" y="1124744"/>
            <a:ext cx="2736304" cy="41044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3" name="Rettangolo 2"/>
          <p:cNvSpPr/>
          <p:nvPr/>
        </p:nvSpPr>
        <p:spPr>
          <a:xfrm>
            <a:off x="755576" y="1628800"/>
            <a:ext cx="1872208" cy="93610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 smtClean="0">
                <a:solidFill>
                  <a:schemeClr val="tx1"/>
                </a:solidFill>
              </a:rPr>
              <a:t>38 Ordinari</a:t>
            </a:r>
            <a:endParaRPr lang="it-IT" b="1" dirty="0">
              <a:solidFill>
                <a:schemeClr val="tx1"/>
              </a:solidFill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907976" y="2420888"/>
            <a:ext cx="1872208" cy="129614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 smtClean="0">
                <a:solidFill>
                  <a:schemeClr val="tx1"/>
                </a:solidFill>
              </a:rPr>
              <a:t>63 Associati</a:t>
            </a:r>
            <a:endParaRPr lang="it-IT" b="1" dirty="0">
              <a:solidFill>
                <a:schemeClr val="tx1"/>
              </a:solidFill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1043608" y="3356992"/>
            <a:ext cx="1872208" cy="108012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 smtClean="0">
                <a:solidFill>
                  <a:schemeClr val="tx1"/>
                </a:solidFill>
              </a:rPr>
              <a:t>42 Ricercatori</a:t>
            </a:r>
            <a:endParaRPr lang="it-IT" b="1" dirty="0">
              <a:solidFill>
                <a:schemeClr val="tx1"/>
              </a:solidFill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1187624" y="4221088"/>
            <a:ext cx="1872208" cy="79208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 smtClean="0">
                <a:solidFill>
                  <a:schemeClr val="tx1"/>
                </a:solidFill>
              </a:rPr>
              <a:t>26 Ricercatori TD </a:t>
            </a:r>
            <a:endParaRPr lang="it-IT" b="1" dirty="0">
              <a:solidFill>
                <a:schemeClr val="tx1"/>
              </a:solidFill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539552" y="1187460"/>
            <a:ext cx="2736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/>
              <a:t>165 docenti/ricercatori</a:t>
            </a:r>
            <a:endParaRPr lang="it-IT" b="1" dirty="0"/>
          </a:p>
        </p:txBody>
      </p:sp>
      <p:sp>
        <p:nvSpPr>
          <p:cNvPr id="8" name="CasellaDiTesto 7"/>
          <p:cNvSpPr txBox="1"/>
          <p:nvPr/>
        </p:nvSpPr>
        <p:spPr>
          <a:xfrm>
            <a:off x="251520" y="673749"/>
            <a:ext cx="37512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smtClean="0"/>
              <a:t>SECS-P/10 - Organizzazione Aziendale</a:t>
            </a:r>
            <a:endParaRPr lang="it-IT" b="1" dirty="0"/>
          </a:p>
        </p:txBody>
      </p:sp>
      <p:sp>
        <p:nvSpPr>
          <p:cNvPr id="9" name="Ovale 8"/>
          <p:cNvSpPr/>
          <p:nvPr/>
        </p:nvSpPr>
        <p:spPr>
          <a:xfrm>
            <a:off x="4850397" y="2276872"/>
            <a:ext cx="2899590" cy="1800200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tx1"/>
                </a:solidFill>
              </a:rPr>
              <a:t>DIREZIONE DI STRUTTURE</a:t>
            </a:r>
          </a:p>
          <a:p>
            <a:pPr algn="ctr"/>
            <a:r>
              <a:rPr lang="it-IT" sz="1200" b="1" dirty="0" smtClean="0">
                <a:solidFill>
                  <a:schemeClr val="tx1"/>
                </a:solidFill>
              </a:rPr>
              <a:t>1 Pro Rettore</a:t>
            </a:r>
          </a:p>
          <a:p>
            <a:pPr algn="ctr"/>
            <a:r>
              <a:rPr lang="it-IT" sz="1200" b="1" dirty="0" smtClean="0">
                <a:solidFill>
                  <a:schemeClr val="tx1"/>
                </a:solidFill>
              </a:rPr>
              <a:t>3 Dipartimenti</a:t>
            </a:r>
          </a:p>
          <a:p>
            <a:pPr algn="ctr"/>
            <a:r>
              <a:rPr lang="it-IT" sz="1200" b="1" dirty="0" smtClean="0">
                <a:solidFill>
                  <a:schemeClr val="tx1"/>
                </a:solidFill>
              </a:rPr>
              <a:t>1 Facoltà</a:t>
            </a:r>
          </a:p>
          <a:p>
            <a:pPr algn="ctr"/>
            <a:r>
              <a:rPr lang="it-IT" sz="1200" b="1" dirty="0" smtClean="0">
                <a:solidFill>
                  <a:schemeClr val="tx1"/>
                </a:solidFill>
              </a:rPr>
              <a:t>4  Dir </a:t>
            </a:r>
            <a:r>
              <a:rPr lang="it-IT" sz="1200" b="1" dirty="0" err="1" smtClean="0">
                <a:solidFill>
                  <a:schemeClr val="tx1"/>
                </a:solidFill>
              </a:rPr>
              <a:t>PhD</a:t>
            </a:r>
            <a:endParaRPr lang="it-IT" sz="1200" b="1" dirty="0" smtClean="0">
              <a:solidFill>
                <a:schemeClr val="tx1"/>
              </a:solidFill>
            </a:endParaRPr>
          </a:p>
          <a:p>
            <a:pPr algn="ctr"/>
            <a:r>
              <a:rPr lang="it-IT" sz="1200" b="1" dirty="0" smtClean="0">
                <a:solidFill>
                  <a:schemeClr val="tx1"/>
                </a:solidFill>
              </a:rPr>
              <a:t>4 Centri di Ricerca</a:t>
            </a:r>
          </a:p>
          <a:p>
            <a:pPr algn="ctr"/>
            <a:r>
              <a:rPr lang="it-IT" sz="1200" b="1" dirty="0" smtClean="0">
                <a:solidFill>
                  <a:schemeClr val="tx1"/>
                </a:solidFill>
              </a:rPr>
              <a:t>4 Centri di formazione</a:t>
            </a:r>
          </a:p>
          <a:p>
            <a:pPr algn="ctr"/>
            <a:r>
              <a:rPr lang="it-IT" sz="1200" b="1" dirty="0" smtClean="0">
                <a:solidFill>
                  <a:schemeClr val="tx1"/>
                </a:solidFill>
              </a:rPr>
              <a:t>3 Corsi di studio</a:t>
            </a:r>
            <a:endParaRPr lang="it-IT" sz="1200" b="1" dirty="0">
              <a:solidFill>
                <a:schemeClr val="tx1"/>
              </a:solidFill>
            </a:endParaRPr>
          </a:p>
        </p:txBody>
      </p:sp>
      <p:sp>
        <p:nvSpPr>
          <p:cNvPr id="10" name="Ovale 9"/>
          <p:cNvSpPr/>
          <p:nvPr/>
        </p:nvSpPr>
        <p:spPr>
          <a:xfrm>
            <a:off x="4644008" y="548680"/>
            <a:ext cx="3312368" cy="1584176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tx1"/>
                </a:solidFill>
              </a:rPr>
              <a:t>PRESENZA IN 57 sedi: </a:t>
            </a:r>
          </a:p>
          <a:p>
            <a:pPr algn="ctr"/>
            <a:r>
              <a:rPr lang="it-IT" sz="1400" b="1" dirty="0">
                <a:solidFill>
                  <a:schemeClr val="tx1"/>
                </a:solidFill>
              </a:rPr>
              <a:t>4</a:t>
            </a:r>
            <a:r>
              <a:rPr lang="it-IT" sz="1400" b="1" dirty="0" smtClean="0">
                <a:solidFill>
                  <a:schemeClr val="tx1"/>
                </a:solidFill>
              </a:rPr>
              <a:t>2 Università statali (su  66)</a:t>
            </a:r>
          </a:p>
          <a:p>
            <a:pPr algn="ctr"/>
            <a:r>
              <a:rPr lang="it-IT" sz="1400" b="1" dirty="0" smtClean="0">
                <a:solidFill>
                  <a:schemeClr val="tx1"/>
                </a:solidFill>
              </a:rPr>
              <a:t> 10  non statali (su 17)</a:t>
            </a:r>
          </a:p>
          <a:p>
            <a:pPr algn="ctr"/>
            <a:r>
              <a:rPr lang="it-IT" sz="1400" b="1" dirty="0" smtClean="0">
                <a:solidFill>
                  <a:schemeClr val="tx1"/>
                </a:solidFill>
              </a:rPr>
              <a:t>5 Telematiche (su 11)</a:t>
            </a:r>
          </a:p>
          <a:p>
            <a:pPr algn="ctr"/>
            <a:endParaRPr lang="it-IT" sz="1600" b="1" dirty="0">
              <a:solidFill>
                <a:schemeClr val="tx1"/>
              </a:solidFill>
            </a:endParaRPr>
          </a:p>
        </p:txBody>
      </p:sp>
      <p:sp>
        <p:nvSpPr>
          <p:cNvPr id="11" name="Freccia a destra 10"/>
          <p:cNvSpPr/>
          <p:nvPr/>
        </p:nvSpPr>
        <p:spPr>
          <a:xfrm>
            <a:off x="3635896" y="1187460"/>
            <a:ext cx="864096" cy="5853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Freccia a destra 11"/>
          <p:cNvSpPr/>
          <p:nvPr/>
        </p:nvSpPr>
        <p:spPr>
          <a:xfrm>
            <a:off x="3635896" y="2780928"/>
            <a:ext cx="1080120" cy="7920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Freccia a destra 12"/>
          <p:cNvSpPr/>
          <p:nvPr/>
        </p:nvSpPr>
        <p:spPr>
          <a:xfrm>
            <a:off x="3635896" y="4437112"/>
            <a:ext cx="1080120" cy="7920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Ovale 13"/>
          <p:cNvSpPr/>
          <p:nvPr/>
        </p:nvSpPr>
        <p:spPr>
          <a:xfrm>
            <a:off x="4796408" y="4221088"/>
            <a:ext cx="3312368" cy="1584176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tx1"/>
                </a:solidFill>
              </a:rPr>
              <a:t>PRODUZIONE SCIENTIFICA</a:t>
            </a:r>
          </a:p>
          <a:p>
            <a:pPr algn="ctr"/>
            <a:r>
              <a:rPr lang="it-IT" sz="1400" b="1" dirty="0" smtClean="0">
                <a:solidFill>
                  <a:schemeClr val="tx1"/>
                </a:solidFill>
              </a:rPr>
              <a:t>108/165 presenti su SCOPUS</a:t>
            </a:r>
          </a:p>
          <a:p>
            <a:pPr algn="ctr"/>
            <a:r>
              <a:rPr lang="it-IT" sz="1400" b="1" dirty="0" smtClean="0">
                <a:solidFill>
                  <a:schemeClr val="tx1"/>
                </a:solidFill>
              </a:rPr>
              <a:t>73 prodotti rilevati nel 2014</a:t>
            </a:r>
          </a:p>
          <a:p>
            <a:pPr algn="ctr"/>
            <a:r>
              <a:rPr lang="it-IT" sz="1400" b="1" dirty="0" smtClean="0">
                <a:solidFill>
                  <a:schemeClr val="tx1"/>
                </a:solidFill>
              </a:rPr>
              <a:t>Stima di 500 articoli di produzione cumulata dal 2000</a:t>
            </a:r>
            <a:endParaRPr lang="it-IT" sz="1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0447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SECS-P/10- Evoluzione dell’organico</a:t>
            </a:r>
            <a:endParaRPr lang="it-IT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6055289"/>
              </p:ext>
            </p:extLst>
          </p:nvPr>
        </p:nvGraphicFramePr>
        <p:xfrm>
          <a:off x="457200" y="1844824"/>
          <a:ext cx="8507289" cy="41764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6928"/>
                <a:gridCol w="897603"/>
                <a:gridCol w="1224004"/>
                <a:gridCol w="1392434"/>
                <a:gridCol w="1593160"/>
                <a:gridCol w="1593160"/>
              </a:tblGrid>
              <a:tr h="701112">
                <a:tc>
                  <a:txBody>
                    <a:bodyPr/>
                    <a:lstStyle/>
                    <a:p>
                      <a:pPr algn="l" fontAlgn="b"/>
                      <a:r>
                        <a:rPr lang="it-IT" sz="2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Ruolo</a:t>
                      </a:r>
                      <a:endParaRPr lang="it-IT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2001</a:t>
                      </a:r>
                    </a:p>
                  </a:txBody>
                  <a:tcPr marL="9525" marR="9525" marT="9525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2007</a:t>
                      </a:r>
                    </a:p>
                  </a:txBody>
                  <a:tcPr marL="9525" marR="9525" marT="9525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2015</a:t>
                      </a:r>
                    </a:p>
                  </a:txBody>
                  <a:tcPr marL="9525" marR="9525" marT="9525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∆ 2001/15</a:t>
                      </a:r>
                      <a:endParaRPr lang="it-IT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∆ 2007/15</a:t>
                      </a:r>
                      <a:endParaRPr lang="it-IT" sz="2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680749">
                <a:tc>
                  <a:txBody>
                    <a:bodyPr/>
                    <a:lstStyle/>
                    <a:p>
                      <a:pPr algn="l" fontAlgn="b"/>
                      <a:r>
                        <a:rPr lang="it-IT" sz="2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Ordinari</a:t>
                      </a:r>
                      <a:endParaRPr lang="it-IT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-7,3%</a:t>
                      </a:r>
                    </a:p>
                  </a:txBody>
                  <a:tcPr marL="9525" marR="9525" marT="9525" marB="0" anchor="b"/>
                </a:tc>
              </a:tr>
              <a:tr h="680749">
                <a:tc>
                  <a:txBody>
                    <a:bodyPr/>
                    <a:lstStyle/>
                    <a:p>
                      <a:pPr algn="l" fontAlgn="b"/>
                      <a:r>
                        <a:rPr lang="it-IT" sz="2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Associati</a:t>
                      </a:r>
                      <a:endParaRPr lang="it-IT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88%</a:t>
                      </a:r>
                    </a:p>
                  </a:txBody>
                  <a:tcPr marL="9525" marR="9525" marT="9525" marB="0" anchor="b"/>
                </a:tc>
              </a:tr>
              <a:tr h="752356">
                <a:tc>
                  <a:txBody>
                    <a:bodyPr/>
                    <a:lstStyle/>
                    <a:p>
                      <a:pPr algn="l" fontAlgn="b"/>
                      <a:r>
                        <a:rPr lang="it-IT" sz="2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Ricercatori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-17,6%</a:t>
                      </a:r>
                    </a:p>
                  </a:txBody>
                  <a:tcPr marL="9525" marR="9525" marT="9525" marB="0" anchor="b"/>
                </a:tc>
              </a:tr>
              <a:tr h="680749">
                <a:tc>
                  <a:txBody>
                    <a:bodyPr/>
                    <a:lstStyle/>
                    <a:p>
                      <a:pPr algn="l" fontAlgn="b"/>
                      <a:r>
                        <a:rPr lang="it-IT" sz="2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Ricerc</a:t>
                      </a:r>
                      <a:r>
                        <a:rPr lang="it-IT" sz="2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.</a:t>
                      </a:r>
                      <a:r>
                        <a:rPr lang="it-IT" sz="28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TD</a:t>
                      </a:r>
                      <a:endParaRPr lang="it-IT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it-IT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  <a:endParaRPr lang="it-IT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</a:t>
                      </a:r>
                      <a:endParaRPr lang="it-IT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it-IT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it-IT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680749">
                <a:tc>
                  <a:txBody>
                    <a:bodyPr/>
                    <a:lstStyle/>
                    <a:p>
                      <a:pPr algn="l" fontAlgn="b"/>
                      <a:r>
                        <a:rPr lang="it-IT" sz="2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Totale</a:t>
                      </a:r>
                      <a:endParaRPr lang="it-IT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132</a:t>
                      </a:r>
                      <a:endParaRPr lang="it-IT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165</a:t>
                      </a:r>
                      <a:endParaRPr lang="it-IT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123%</a:t>
                      </a:r>
                      <a:endParaRPr lang="it-IT" sz="28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25%</a:t>
                      </a:r>
                      <a:endParaRPr lang="it-IT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1921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1763688" y="2628781"/>
            <a:ext cx="567037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800" b="1" dirty="0"/>
              <a:t>1. Analisi critica dei risultati della VQR 2004/2010</a:t>
            </a:r>
          </a:p>
        </p:txBody>
      </p:sp>
    </p:spTree>
    <p:extLst>
      <p:ext uri="{BB962C8B-B14F-4D97-AF65-F5344CB8AC3E}">
        <p14:creationId xmlns:p14="http://schemas.microsoft.com/office/powerpoint/2010/main" val="1806176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dirty="0"/>
          </a:p>
        </p:txBody>
      </p:sp>
      <p:sp>
        <p:nvSpPr>
          <p:cNvPr id="6" name="Titolo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dirty="0" smtClean="0"/>
              <a:t>Confronti (organici totali)</a:t>
            </a:r>
            <a:endParaRPr lang="it-IT" dirty="0"/>
          </a:p>
        </p:txBody>
      </p:sp>
      <p:graphicFrame>
        <p:nvGraphicFramePr>
          <p:cNvPr id="7" name="Segnaposto contenut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47468611"/>
              </p:ext>
            </p:extLst>
          </p:nvPr>
        </p:nvGraphicFramePr>
        <p:xfrm>
          <a:off x="318355" y="1124744"/>
          <a:ext cx="8507289" cy="54266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6928"/>
                <a:gridCol w="897603"/>
                <a:gridCol w="1224004"/>
                <a:gridCol w="1392434"/>
                <a:gridCol w="1593160"/>
                <a:gridCol w="1593160"/>
              </a:tblGrid>
              <a:tr h="576064">
                <a:tc>
                  <a:txBody>
                    <a:bodyPr/>
                    <a:lstStyle/>
                    <a:p>
                      <a:pPr algn="l" fontAlgn="b"/>
                      <a:endParaRPr lang="it-IT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2001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2007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∆ 2001/15</a:t>
                      </a:r>
                      <a:endParaRPr lang="it-IT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∆ 2007/15</a:t>
                      </a:r>
                      <a:endParaRPr lang="it-IT" sz="2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680749">
                <a:tc>
                  <a:txBody>
                    <a:bodyPr/>
                    <a:lstStyle/>
                    <a:p>
                      <a:pPr algn="l" fontAlgn="b"/>
                      <a:r>
                        <a:rPr lang="it-IT" sz="2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SECS-P/07</a:t>
                      </a:r>
                      <a:endParaRPr lang="it-IT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458</a:t>
                      </a:r>
                      <a:endParaRPr lang="it-IT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664</a:t>
                      </a:r>
                      <a:endParaRPr lang="it-IT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685</a:t>
                      </a:r>
                      <a:endParaRPr lang="it-IT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50%</a:t>
                      </a:r>
                      <a:endParaRPr lang="it-IT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3,2%</a:t>
                      </a:r>
                      <a:endParaRPr lang="it-IT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680749">
                <a:tc>
                  <a:txBody>
                    <a:bodyPr/>
                    <a:lstStyle/>
                    <a:p>
                      <a:pPr algn="l" fontAlgn="b"/>
                      <a:r>
                        <a:rPr lang="it-IT" sz="2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SECS-P/08</a:t>
                      </a:r>
                      <a:endParaRPr lang="it-IT" sz="2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330</a:t>
                      </a:r>
                      <a:endParaRPr lang="it-IT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489</a:t>
                      </a:r>
                      <a:endParaRPr lang="it-IT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566</a:t>
                      </a:r>
                      <a:endParaRPr lang="it-IT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72%</a:t>
                      </a:r>
                      <a:endParaRPr lang="it-IT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15,7%</a:t>
                      </a:r>
                      <a:endParaRPr lang="it-IT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752356">
                <a:tc>
                  <a:txBody>
                    <a:bodyPr/>
                    <a:lstStyle/>
                    <a:p>
                      <a:pPr algn="l" fontAlgn="b"/>
                      <a:r>
                        <a:rPr lang="it-IT" sz="2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SECS-P/09</a:t>
                      </a:r>
                      <a:endParaRPr lang="it-IT" sz="2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53</a:t>
                      </a:r>
                      <a:endParaRPr lang="it-IT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</a:t>
                      </a:r>
                      <a:endParaRPr lang="it-IT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93</a:t>
                      </a:r>
                      <a:endParaRPr lang="it-IT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b="1" dirty="0" smtClean="0"/>
                        <a:t>75%</a:t>
                      </a:r>
                      <a:endParaRPr lang="it-IT" sz="2800" b="1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b="1" dirty="0" smtClean="0"/>
                        <a:t>27,4%</a:t>
                      </a:r>
                      <a:endParaRPr lang="it-IT" sz="2800" b="1" dirty="0"/>
                    </a:p>
                  </a:txBody>
                  <a:tcPr marL="9525" marR="9525" marT="9525" marB="0" anchor="b"/>
                </a:tc>
              </a:tr>
              <a:tr h="694458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SECS-P/10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74</a:t>
                      </a:r>
                      <a:endParaRPr lang="it-IT" sz="28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126</a:t>
                      </a:r>
                      <a:endParaRPr lang="it-IT" sz="28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165</a:t>
                      </a:r>
                      <a:endParaRPr lang="it-IT" sz="28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123%</a:t>
                      </a:r>
                      <a:endParaRPr lang="it-IT" sz="28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25%</a:t>
                      </a:r>
                      <a:endParaRPr lang="it-IT" sz="28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680749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SECS-P/11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193</a:t>
                      </a:r>
                      <a:endParaRPr lang="it-IT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241</a:t>
                      </a:r>
                      <a:endParaRPr lang="it-IT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243</a:t>
                      </a:r>
                      <a:endParaRPr lang="it-IT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26%</a:t>
                      </a:r>
                      <a:endParaRPr lang="it-IT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0,8%</a:t>
                      </a:r>
                      <a:endParaRPr lang="it-IT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680749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8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ING-IND/35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8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119</a:t>
                      </a:r>
                      <a:endParaRPr lang="it-IT" sz="2800" b="1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8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176</a:t>
                      </a:r>
                      <a:endParaRPr lang="it-IT" sz="2800" b="1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8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213</a:t>
                      </a:r>
                      <a:endParaRPr lang="it-IT" sz="2800" b="1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8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79%</a:t>
                      </a:r>
                      <a:endParaRPr lang="it-IT" sz="2800" b="1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8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21% </a:t>
                      </a:r>
                      <a:endParaRPr lang="it-IT" sz="2800" b="1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680749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8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+mj-lt"/>
                        </a:rPr>
                        <a:t>SECS-P/01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800" b="1" i="0" u="none" strike="noStrike" dirty="0">
                          <a:solidFill>
                            <a:srgbClr val="0070C0"/>
                          </a:solidFill>
                          <a:effectLst/>
                          <a:latin typeface="+mj-lt"/>
                        </a:rPr>
                        <a:t>630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800" b="1" i="0" u="none" strike="noStrike">
                          <a:solidFill>
                            <a:srgbClr val="0070C0"/>
                          </a:solidFill>
                          <a:effectLst/>
                          <a:latin typeface="+mj-lt"/>
                        </a:rPr>
                        <a:t>813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800" b="1" i="0" u="none" strike="noStrike">
                          <a:solidFill>
                            <a:srgbClr val="0070C0"/>
                          </a:solidFill>
                          <a:effectLst/>
                          <a:latin typeface="+mj-lt"/>
                        </a:rPr>
                        <a:t>799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800" b="1" i="0" u="none" strike="noStrike">
                          <a:solidFill>
                            <a:srgbClr val="0070C0"/>
                          </a:solidFill>
                          <a:effectLst/>
                          <a:latin typeface="+mj-lt"/>
                        </a:rPr>
                        <a:t>27%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800" b="1" i="0" u="none" strike="noStrike" dirty="0">
                          <a:solidFill>
                            <a:srgbClr val="0070C0"/>
                          </a:solidFill>
                          <a:effectLst/>
                          <a:latin typeface="+mj-lt"/>
                        </a:rPr>
                        <a:t>-1,7%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939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1143000"/>
          </a:xfrm>
        </p:spPr>
        <p:txBody>
          <a:bodyPr>
            <a:normAutofit/>
          </a:bodyPr>
          <a:lstStyle/>
          <a:p>
            <a:r>
              <a:rPr lang="it-IT" sz="2800" b="1" dirty="0" smtClean="0"/>
              <a:t>Evoluzione dell’organico nelle non statali e telematiche</a:t>
            </a:r>
            <a:endParaRPr lang="it-IT" sz="2800" b="1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09764421"/>
              </p:ext>
            </p:extLst>
          </p:nvPr>
        </p:nvGraphicFramePr>
        <p:xfrm>
          <a:off x="457200" y="1600200"/>
          <a:ext cx="8229599" cy="426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5657"/>
                <a:gridCol w="1175657"/>
                <a:gridCol w="1175657"/>
                <a:gridCol w="1175657"/>
                <a:gridCol w="1175657"/>
                <a:gridCol w="1175657"/>
                <a:gridCol w="1175657"/>
              </a:tblGrid>
              <a:tr h="556828">
                <a:tc>
                  <a:txBody>
                    <a:bodyPr/>
                    <a:lstStyle/>
                    <a:p>
                      <a:pPr algn="l" fontAlgn="b"/>
                      <a:r>
                        <a:rPr lang="it-IT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Ruolo</a:t>
                      </a:r>
                      <a:endParaRPr lang="it-IT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it-IT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Organico non statali e tel.</a:t>
                      </a:r>
                      <a:endParaRPr lang="it-IT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it-IT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pPr algn="r" fontAlgn="b"/>
                      <a:endParaRPr lang="it-IT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 gridSpan="3">
                  <a:txBody>
                    <a:bodyPr/>
                    <a:lstStyle/>
                    <a:p>
                      <a:pPr algn="r" fontAlgn="b"/>
                      <a:r>
                        <a:rPr lang="it-IT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 sull’organico complessivo</a:t>
                      </a:r>
                      <a:endParaRPr lang="it-IT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it-IT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pPr algn="r" fontAlgn="b"/>
                      <a:endParaRPr lang="it-IT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556828">
                <a:tc>
                  <a:txBody>
                    <a:bodyPr/>
                    <a:lstStyle/>
                    <a:p>
                      <a:pPr algn="l" fontAlgn="b"/>
                      <a:r>
                        <a:rPr lang="it-IT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Anni </a:t>
                      </a:r>
                      <a:endParaRPr lang="it-IT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2001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2007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2015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2001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2007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2015</a:t>
                      </a:r>
                    </a:p>
                  </a:txBody>
                  <a:tcPr marL="7620" marR="7620" marT="7620" marB="0"/>
                </a:tc>
              </a:tr>
              <a:tr h="556828">
                <a:tc>
                  <a:txBody>
                    <a:bodyPr/>
                    <a:lstStyle/>
                    <a:p>
                      <a:pPr algn="l" fontAlgn="b"/>
                      <a:r>
                        <a:rPr lang="it-IT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Ordinari</a:t>
                      </a:r>
                      <a:endParaRPr lang="it-IT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25,0%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24,4%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28,9%</a:t>
                      </a:r>
                    </a:p>
                  </a:txBody>
                  <a:tcPr marL="7620" marR="7620" marT="7620" marB="0"/>
                </a:tc>
              </a:tr>
              <a:tr h="556828">
                <a:tc>
                  <a:txBody>
                    <a:bodyPr/>
                    <a:lstStyle/>
                    <a:p>
                      <a:pPr algn="l" fontAlgn="b"/>
                      <a:r>
                        <a:rPr lang="it-IT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Associati</a:t>
                      </a:r>
                    </a:p>
                    <a:p>
                      <a:pPr algn="l" fontAlgn="b"/>
                      <a:endParaRPr lang="it-IT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13,5%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17,6%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28,1%</a:t>
                      </a:r>
                    </a:p>
                  </a:txBody>
                  <a:tcPr marL="7620" marR="7620" marT="7620" marB="0"/>
                </a:tc>
              </a:tr>
              <a:tr h="556828">
                <a:tc>
                  <a:txBody>
                    <a:bodyPr/>
                    <a:lstStyle/>
                    <a:p>
                      <a:pPr algn="l" fontAlgn="b"/>
                      <a:r>
                        <a:rPr lang="it-IT" sz="2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Ricerc</a:t>
                      </a:r>
                      <a:r>
                        <a:rPr lang="it-IT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.</a:t>
                      </a:r>
                      <a:endParaRPr lang="it-IT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35,3%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17,6%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16,7%</a:t>
                      </a:r>
                    </a:p>
                  </a:txBody>
                  <a:tcPr marL="7620" marR="7620" marT="7620" marB="0"/>
                </a:tc>
              </a:tr>
              <a:tr h="556828">
                <a:tc>
                  <a:txBody>
                    <a:bodyPr/>
                    <a:lstStyle/>
                    <a:p>
                      <a:pPr algn="l" fontAlgn="b"/>
                      <a:r>
                        <a:rPr lang="it-IT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Ric. TD</a:t>
                      </a:r>
                    </a:p>
                    <a:p>
                      <a:pPr algn="l" fontAlgn="b"/>
                      <a:endParaRPr lang="it-IT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 </a:t>
                      </a:r>
                      <a:endParaRPr lang="it-IT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b"/>
                      <a:endParaRPr lang="it-IT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100,0%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81,0%</a:t>
                      </a:r>
                    </a:p>
                  </a:txBody>
                  <a:tcPr marL="7620" marR="7620" marT="7620" marB="0"/>
                </a:tc>
              </a:tr>
              <a:tr h="556828">
                <a:tc>
                  <a:txBody>
                    <a:bodyPr/>
                    <a:lstStyle/>
                    <a:p>
                      <a:pPr algn="l" fontAlgn="b"/>
                      <a:r>
                        <a:rPr lang="it-IT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Totale</a:t>
                      </a:r>
                      <a:endParaRPr lang="it-IT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</a:t>
                      </a:r>
                      <a:endParaRPr lang="it-IT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</a:t>
                      </a:r>
                      <a:endParaRPr lang="it-IT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53</a:t>
                      </a:r>
                      <a:endParaRPr lang="it-IT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21,6%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23,5%</a:t>
                      </a:r>
                      <a:endParaRPr lang="it-IT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32,1%</a:t>
                      </a:r>
                    </a:p>
                  </a:txBody>
                  <a:tcPr marL="7620" marR="7620" marT="762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258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7931224" cy="778098"/>
          </a:xfrm>
        </p:spPr>
        <p:txBody>
          <a:bodyPr>
            <a:normAutofit fontScale="90000"/>
          </a:bodyPr>
          <a:lstStyle/>
          <a:p>
            <a:r>
              <a:rPr lang="it-IT" sz="2800" dirty="0" smtClean="0"/>
              <a:t>Docenti di Organizzazione Aziendale -Diffusione territoriale</a:t>
            </a:r>
            <a:endParaRPr lang="it-IT" sz="2800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0536144"/>
              </p:ext>
            </p:extLst>
          </p:nvPr>
        </p:nvGraphicFramePr>
        <p:xfrm>
          <a:off x="569168" y="908720"/>
          <a:ext cx="7819256" cy="57499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2552"/>
                <a:gridCol w="1224136"/>
                <a:gridCol w="936104"/>
                <a:gridCol w="936104"/>
                <a:gridCol w="936104"/>
                <a:gridCol w="792088"/>
                <a:gridCol w="720080"/>
                <a:gridCol w="792088"/>
              </a:tblGrid>
              <a:tr h="370840">
                <a:tc>
                  <a:txBody>
                    <a:bodyPr/>
                    <a:lstStyle/>
                    <a:p>
                      <a:pPr algn="l" fontAlgn="b"/>
                      <a:endParaRPr lang="it-IT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N. </a:t>
                      </a:r>
                      <a:r>
                        <a:rPr lang="it-IT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Sedi (presenza)</a:t>
                      </a:r>
                      <a:endParaRPr lang="it-IT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Ordinari</a:t>
                      </a:r>
                      <a:endParaRPr lang="it-IT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Associati</a:t>
                      </a:r>
                      <a:endParaRPr lang="it-IT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Ricercat</a:t>
                      </a:r>
                      <a:r>
                        <a:rPr lang="it-IT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.</a:t>
                      </a:r>
                      <a:endParaRPr lang="it-IT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Ric</a:t>
                      </a:r>
                      <a:r>
                        <a:rPr lang="it-IT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it-IT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. TD</a:t>
                      </a:r>
                      <a:endParaRPr lang="it-IT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Totale</a:t>
                      </a:r>
                      <a:endParaRPr lang="it-IT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</a:t>
                      </a:r>
                      <a:endParaRPr lang="it-IT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Nord ovest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 (3)</a:t>
                      </a:r>
                      <a:endParaRPr lang="it-IT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it-IT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3,0%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1" i="0" u="none" strike="noStrike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Lombardia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 dirty="0" smtClean="0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14 (10)</a:t>
                      </a:r>
                      <a:endParaRPr lang="it-IT" sz="1800" b="1" i="0" u="none" strike="noStrike" dirty="0">
                        <a:solidFill>
                          <a:srgbClr val="00B0F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 dirty="0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49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 dirty="0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29,7%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1" i="0" u="none" strike="noStrike" dirty="0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Nord est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 dirty="0" smtClean="0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9 (7)</a:t>
                      </a:r>
                      <a:endParaRPr lang="it-IT" sz="1800" b="1" i="0" u="none" strike="noStrike" dirty="0">
                        <a:solidFill>
                          <a:srgbClr val="00B0F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 dirty="0" smtClean="0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20</a:t>
                      </a:r>
                      <a:endParaRPr lang="it-IT" sz="1800" b="1" i="0" u="none" strike="noStrike" dirty="0">
                        <a:solidFill>
                          <a:srgbClr val="00B0F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 dirty="0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12,1%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1" i="0" u="none" strike="noStrike" dirty="0" smtClean="0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Emilia R.</a:t>
                      </a:r>
                      <a:endParaRPr lang="it-IT" sz="1800" b="1" i="0" u="none" strike="noStrike" dirty="0">
                        <a:solidFill>
                          <a:srgbClr val="00B0F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 dirty="0" smtClean="0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4 (3)</a:t>
                      </a:r>
                      <a:endParaRPr lang="it-IT" sz="1800" b="1" i="0" u="none" strike="noStrike" dirty="0">
                        <a:solidFill>
                          <a:srgbClr val="00B0F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 dirty="0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8,5%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Toscana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 (3)</a:t>
                      </a:r>
                      <a:endParaRPr lang="it-IT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3,6%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Marche-Umbria</a:t>
                      </a:r>
                      <a:endParaRPr lang="it-IT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 (2)</a:t>
                      </a:r>
                      <a:endParaRPr lang="it-IT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1,2%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1" i="0" u="none" strike="noStrike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Lazio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 dirty="0" smtClean="0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12 (8) </a:t>
                      </a:r>
                      <a:endParaRPr lang="it-IT" sz="1800" b="1" i="0" u="none" strike="noStrike" dirty="0">
                        <a:solidFill>
                          <a:srgbClr val="00B0F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 dirty="0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 dirty="0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11,5%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Abruzzi-Molise</a:t>
                      </a:r>
                      <a:endParaRPr lang="it-IT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 (3) </a:t>
                      </a:r>
                      <a:endParaRPr lang="it-IT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6,1%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1" i="0" u="none" strike="noStrike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Campania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 dirty="0" smtClean="0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7 (5)</a:t>
                      </a:r>
                      <a:endParaRPr lang="it-IT" sz="1800" b="1" i="0" u="none" strike="noStrike" dirty="0">
                        <a:solidFill>
                          <a:srgbClr val="00B0F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 dirty="0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 dirty="0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12,1%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Pug</a:t>
                      </a:r>
                      <a:r>
                        <a:rPr lang="it-IT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  <a:r>
                        <a:rPr lang="it-IT" sz="1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Bas</a:t>
                      </a:r>
                      <a:r>
                        <a:rPr lang="it-IT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-Calabria</a:t>
                      </a:r>
                      <a:endParaRPr lang="it-IT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 (3)</a:t>
                      </a:r>
                      <a:endParaRPr lang="it-IT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4,2%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Sicilia-Sardegna</a:t>
                      </a:r>
                      <a:endParaRPr lang="it-IT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 (5)</a:t>
                      </a:r>
                      <a:endParaRPr lang="it-IT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4,2%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Tot. Università</a:t>
                      </a:r>
                      <a:endParaRPr lang="it-IT" sz="18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83 (52)</a:t>
                      </a:r>
                      <a:endParaRPr lang="it-IT" sz="18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38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63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42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159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96,4%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Telematiche</a:t>
                      </a:r>
                      <a:endParaRPr lang="it-IT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 (5)</a:t>
                      </a:r>
                      <a:endParaRPr lang="it-IT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3,6%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Totale</a:t>
                      </a:r>
                      <a:endParaRPr lang="it-IT" sz="18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94 (57)</a:t>
                      </a:r>
                      <a:endParaRPr lang="it-IT" sz="18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38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64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42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165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100</a:t>
                      </a:r>
                      <a:endParaRPr lang="it-IT" sz="18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9746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1758197"/>
              </p:ext>
            </p:extLst>
          </p:nvPr>
        </p:nvGraphicFramePr>
        <p:xfrm>
          <a:off x="467544" y="620688"/>
          <a:ext cx="4968550" cy="50765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2050"/>
                <a:gridCol w="777847"/>
                <a:gridCol w="594824"/>
                <a:gridCol w="594824"/>
                <a:gridCol w="594824"/>
                <a:gridCol w="503312"/>
                <a:gridCol w="457557"/>
                <a:gridCol w="503312"/>
              </a:tblGrid>
              <a:tr h="376094">
                <a:tc>
                  <a:txBody>
                    <a:bodyPr/>
                    <a:lstStyle/>
                    <a:p>
                      <a:pPr algn="l" fontAlgn="b"/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N. </a:t>
                      </a:r>
                      <a:r>
                        <a:rPr lang="it-IT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Sedi (presenza)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Ordinari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Associati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Ricercat</a:t>
                      </a:r>
                      <a:r>
                        <a:rPr lang="it-IT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.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Ric</a:t>
                      </a:r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it-IT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. TD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Totale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/>
                </a:tc>
              </a:tr>
              <a:tr h="249521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Nord ovest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 (3)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3,0%</a:t>
                      </a:r>
                    </a:p>
                  </a:txBody>
                  <a:tcPr marL="9525" marR="9525" marT="9525" marB="0" anchor="b"/>
                </a:tc>
              </a:tr>
              <a:tr h="249521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i="0" u="none" strike="noStrike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Lombardia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 smtClean="0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14 (10)</a:t>
                      </a:r>
                      <a:endParaRPr lang="it-IT" sz="1400" b="1" i="0" u="none" strike="noStrike" dirty="0">
                        <a:solidFill>
                          <a:srgbClr val="00B0F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49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29,7%</a:t>
                      </a:r>
                    </a:p>
                  </a:txBody>
                  <a:tcPr marL="9525" marR="9525" marT="9525" marB="0" anchor="b"/>
                </a:tc>
              </a:tr>
              <a:tr h="249521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i="0" u="none" strike="noStrike" dirty="0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Nord est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 smtClean="0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9 (7)</a:t>
                      </a:r>
                      <a:endParaRPr lang="it-IT" sz="1400" b="1" i="0" u="none" strike="noStrike" dirty="0">
                        <a:solidFill>
                          <a:srgbClr val="00B0F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 smtClean="0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20</a:t>
                      </a:r>
                      <a:endParaRPr lang="it-IT" sz="1400" b="1" i="0" u="none" strike="noStrike" dirty="0">
                        <a:solidFill>
                          <a:srgbClr val="00B0F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12,1%</a:t>
                      </a:r>
                    </a:p>
                  </a:txBody>
                  <a:tcPr marL="9525" marR="9525" marT="9525" marB="0" anchor="b"/>
                </a:tc>
              </a:tr>
              <a:tr h="249521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i="0" u="none" strike="noStrike" dirty="0" smtClean="0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Emilia R.</a:t>
                      </a:r>
                      <a:endParaRPr lang="it-IT" sz="1400" b="1" i="0" u="none" strike="noStrike" dirty="0">
                        <a:solidFill>
                          <a:srgbClr val="00B0F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 smtClean="0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4 (3)</a:t>
                      </a:r>
                      <a:endParaRPr lang="it-IT" sz="1400" b="1" i="0" u="none" strike="noStrike" dirty="0">
                        <a:solidFill>
                          <a:srgbClr val="00B0F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8,5%</a:t>
                      </a:r>
                    </a:p>
                  </a:txBody>
                  <a:tcPr marL="9525" marR="9525" marT="9525" marB="0" anchor="b"/>
                </a:tc>
              </a:tr>
              <a:tr h="249521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Toscana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 (3)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3,6%</a:t>
                      </a:r>
                    </a:p>
                  </a:txBody>
                  <a:tcPr marL="9525" marR="9525" marT="9525" marB="0" anchor="b"/>
                </a:tc>
              </a:tr>
              <a:tr h="376094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Marche-Umbria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 (2)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1,2%</a:t>
                      </a:r>
                    </a:p>
                  </a:txBody>
                  <a:tcPr marL="9525" marR="9525" marT="9525" marB="0" anchor="b"/>
                </a:tc>
              </a:tr>
              <a:tr h="249521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i="0" u="none" strike="noStrike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Lazio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 smtClean="0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12 (8) </a:t>
                      </a:r>
                      <a:endParaRPr lang="it-IT" sz="1400" b="1" i="0" u="none" strike="noStrike" dirty="0">
                        <a:solidFill>
                          <a:srgbClr val="00B0F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11,5%</a:t>
                      </a:r>
                    </a:p>
                  </a:txBody>
                  <a:tcPr marL="9525" marR="9525" marT="9525" marB="0" anchor="b"/>
                </a:tc>
              </a:tr>
              <a:tr h="376094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Abruzzi-Molise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 (3) 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6,1%</a:t>
                      </a:r>
                    </a:p>
                  </a:txBody>
                  <a:tcPr marL="9525" marR="9525" marT="9525" marB="0" anchor="b"/>
                </a:tc>
              </a:tr>
              <a:tr h="249521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i="0" u="none" strike="noStrike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Campania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 smtClean="0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7 (5)</a:t>
                      </a:r>
                      <a:endParaRPr lang="it-IT" sz="1400" b="1" i="0" u="none" strike="noStrike" dirty="0">
                        <a:solidFill>
                          <a:srgbClr val="00B0F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12,1%</a:t>
                      </a:r>
                    </a:p>
                  </a:txBody>
                  <a:tcPr marL="9525" marR="9525" marT="9525" marB="0" anchor="b"/>
                </a:tc>
              </a:tr>
              <a:tr h="376094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Pug</a:t>
                      </a:r>
                      <a:r>
                        <a:rPr lang="it-IT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  <a:r>
                        <a:rPr lang="it-IT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Bas</a:t>
                      </a:r>
                      <a:r>
                        <a:rPr lang="it-IT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-Calabria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 (3)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4,2%</a:t>
                      </a:r>
                    </a:p>
                  </a:txBody>
                  <a:tcPr marL="9525" marR="9525" marT="9525" marB="0" anchor="b"/>
                </a:tc>
              </a:tr>
              <a:tr h="376094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Sicilia-Sardegna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 (5)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4,2%</a:t>
                      </a:r>
                    </a:p>
                  </a:txBody>
                  <a:tcPr marL="9525" marR="9525" marT="9525" marB="0" anchor="b"/>
                </a:tc>
              </a:tr>
              <a:tr h="376094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Tot. Università</a:t>
                      </a:r>
                      <a:endParaRPr lang="it-IT" sz="14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83 (52)</a:t>
                      </a:r>
                      <a:endParaRPr lang="it-IT" sz="14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38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63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42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159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96,4%</a:t>
                      </a:r>
                    </a:p>
                  </a:txBody>
                  <a:tcPr marL="9525" marR="9525" marT="9525" marB="0" anchor="b"/>
                </a:tc>
              </a:tr>
              <a:tr h="249521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Telematiche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 (5)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3,6%</a:t>
                      </a:r>
                    </a:p>
                  </a:txBody>
                  <a:tcPr marL="9525" marR="9525" marT="9525" marB="0" anchor="b"/>
                </a:tc>
              </a:tr>
              <a:tr h="249521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Totale</a:t>
                      </a:r>
                      <a:endParaRPr lang="it-IT" sz="14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94 (57)</a:t>
                      </a:r>
                      <a:endParaRPr lang="it-IT" sz="14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38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64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42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165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100</a:t>
                      </a:r>
                      <a:endParaRPr lang="it-IT" sz="14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5" name="Freccia a destra 4"/>
          <p:cNvSpPr/>
          <p:nvPr/>
        </p:nvSpPr>
        <p:spPr>
          <a:xfrm>
            <a:off x="5652120" y="1916832"/>
            <a:ext cx="720080" cy="25202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Rettangolo 5"/>
          <p:cNvSpPr/>
          <p:nvPr/>
        </p:nvSpPr>
        <p:spPr>
          <a:xfrm>
            <a:off x="6804248" y="1340768"/>
            <a:ext cx="2088232" cy="460851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b="1" dirty="0" smtClean="0">
                <a:solidFill>
                  <a:srgbClr val="FF0000"/>
                </a:solidFill>
              </a:rPr>
              <a:t>NORD: </a:t>
            </a:r>
            <a:r>
              <a:rPr lang="it-IT" sz="2400" b="1" dirty="0">
                <a:solidFill>
                  <a:srgbClr val="FF0000"/>
                </a:solidFill>
              </a:rPr>
              <a:t>5</a:t>
            </a:r>
            <a:r>
              <a:rPr lang="it-IT" sz="2400" b="1" dirty="0" smtClean="0">
                <a:solidFill>
                  <a:srgbClr val="FF0000"/>
                </a:solidFill>
              </a:rPr>
              <a:t>3,3%</a:t>
            </a:r>
          </a:p>
          <a:p>
            <a:pPr algn="ctr"/>
            <a:endParaRPr lang="it-IT" sz="2400" b="1" dirty="0" smtClean="0">
              <a:solidFill>
                <a:srgbClr val="FF0000"/>
              </a:solidFill>
            </a:endParaRPr>
          </a:p>
          <a:p>
            <a:pPr algn="ctr"/>
            <a:r>
              <a:rPr lang="it-IT" sz="2400" b="1" dirty="0" smtClean="0">
                <a:solidFill>
                  <a:schemeClr val="tx2"/>
                </a:solidFill>
              </a:rPr>
              <a:t>CENTRO: 22,5%</a:t>
            </a:r>
          </a:p>
          <a:p>
            <a:pPr algn="ctr"/>
            <a:endParaRPr lang="it-IT" sz="2400" b="1" dirty="0" smtClean="0">
              <a:solidFill>
                <a:srgbClr val="FF0000"/>
              </a:solidFill>
            </a:endParaRPr>
          </a:p>
          <a:p>
            <a:pPr algn="ctr"/>
            <a:r>
              <a:rPr lang="it-IT" sz="2400" b="1" dirty="0" smtClean="0">
                <a:solidFill>
                  <a:srgbClr val="FF0000"/>
                </a:solidFill>
              </a:rPr>
              <a:t>SUD e ISOLE: 20,6%</a:t>
            </a:r>
          </a:p>
          <a:p>
            <a:pPr algn="ctr"/>
            <a:endParaRPr lang="it-IT" sz="2400" b="1" dirty="0" smtClean="0">
              <a:solidFill>
                <a:srgbClr val="FF0000"/>
              </a:solidFill>
            </a:endParaRPr>
          </a:p>
          <a:p>
            <a:pPr algn="ctr"/>
            <a:r>
              <a:rPr lang="it-IT" sz="2400" b="1" dirty="0" smtClean="0">
                <a:solidFill>
                  <a:schemeClr val="tx2"/>
                </a:solidFill>
              </a:rPr>
              <a:t>TELEMATICHE: 3,6%</a:t>
            </a:r>
            <a:endParaRPr lang="it-IT" sz="24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3604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0565427"/>
              </p:ext>
            </p:extLst>
          </p:nvPr>
        </p:nvGraphicFramePr>
        <p:xfrm>
          <a:off x="251520" y="856095"/>
          <a:ext cx="8712968" cy="59690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97926"/>
                <a:gridCol w="1531950"/>
                <a:gridCol w="1627697"/>
                <a:gridCol w="2010685"/>
                <a:gridCol w="1244710"/>
              </a:tblGrid>
              <a:tr h="6689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n. PRIN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2004-12</a:t>
                      </a:r>
                      <a:endParaRPr lang="it-IT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n. Docenti in ruolo (2014)</a:t>
                      </a:r>
                      <a:endParaRPr lang="it-IT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n. docenti / n° </a:t>
                      </a:r>
                      <a:r>
                        <a:rPr lang="it-IT" sz="180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Prin</a:t>
                      </a:r>
                      <a:r>
                        <a:rPr lang="it-IT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 coordinati</a:t>
                      </a:r>
                      <a:endParaRPr lang="it-IT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6897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SECS-P/07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25</a:t>
                      </a:r>
                      <a:endParaRPr lang="it-IT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733</a:t>
                      </a:r>
                      <a:endParaRPr lang="it-IT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29,3</a:t>
                      </a:r>
                      <a:endParaRPr lang="it-IT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6897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SECS-P/08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25</a:t>
                      </a:r>
                      <a:endParaRPr lang="it-IT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551</a:t>
                      </a:r>
                      <a:endParaRPr lang="it-IT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22,0</a:t>
                      </a:r>
                      <a:endParaRPr lang="it-IT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6897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SECS-P/09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it-IT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86</a:t>
                      </a:r>
                      <a:endParaRPr lang="it-IT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43,0</a:t>
                      </a:r>
                      <a:endParaRPr lang="it-IT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4330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SECS-P/10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20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endParaRPr lang="it-IT" sz="20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147</a:t>
                      </a:r>
                      <a:endParaRPr lang="it-IT" sz="20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7,8</a:t>
                      </a:r>
                      <a:endParaRPr lang="it-IT" sz="20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20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6897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SECS-P/11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  <a:endParaRPr lang="it-IT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241</a:t>
                      </a:r>
                      <a:endParaRPr lang="it-IT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34,4</a:t>
                      </a:r>
                      <a:endParaRPr lang="it-IT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689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TOT MS </a:t>
                      </a:r>
                      <a:r>
                        <a:rPr lang="it-IT" sz="2000" b="1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it-IT" sz="2000" b="1" baseline="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Ec</a:t>
                      </a:r>
                      <a:r>
                        <a:rPr lang="it-IT" sz="2000" b="1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-AZ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65</a:t>
                      </a:r>
                      <a:endParaRPr lang="it-IT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1758</a:t>
                      </a:r>
                      <a:endParaRPr lang="it-IT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27,0</a:t>
                      </a:r>
                      <a:endParaRPr lang="it-IT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00346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TOT AREA 13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2000" b="1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280</a:t>
                      </a:r>
                      <a:endParaRPr lang="it-IT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4784</a:t>
                      </a:r>
                      <a:endParaRPr lang="it-IT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17,1</a:t>
                      </a:r>
                      <a:endParaRPr lang="it-IT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CasellaDiTesto 2"/>
          <p:cNvSpPr txBox="1"/>
          <p:nvPr/>
        </p:nvSpPr>
        <p:spPr>
          <a:xfrm>
            <a:off x="2411760" y="188640"/>
            <a:ext cx="53791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 smtClean="0"/>
              <a:t>RICERCA – Coordinamenti nazionali PRIN</a:t>
            </a:r>
            <a:endParaRPr lang="it-IT" sz="2400" b="1" dirty="0"/>
          </a:p>
        </p:txBody>
      </p:sp>
    </p:spTree>
    <p:extLst>
      <p:ext uri="{BB962C8B-B14F-4D97-AF65-F5344CB8AC3E}">
        <p14:creationId xmlns:p14="http://schemas.microsoft.com/office/powerpoint/2010/main" val="935925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95536" y="1844824"/>
            <a:ext cx="8229600" cy="1647056"/>
          </a:xfrm>
        </p:spPr>
        <p:txBody>
          <a:bodyPr>
            <a:normAutofit fontScale="90000"/>
          </a:bodyPr>
          <a:lstStyle/>
          <a:p>
            <a:r>
              <a:rPr lang="it-IT" sz="8000" dirty="0" smtClean="0"/>
              <a:t>ERC</a:t>
            </a:r>
            <a:r>
              <a:rPr lang="it-IT" dirty="0" smtClean="0"/>
              <a:t>   </a:t>
            </a:r>
            <a:r>
              <a:rPr lang="it-IT" sz="10700" b="1" dirty="0" smtClean="0">
                <a:solidFill>
                  <a:srgbClr val="FF0000"/>
                </a:solidFill>
              </a:rPr>
              <a:t>?</a:t>
            </a:r>
            <a:r>
              <a:rPr lang="it-IT" sz="10700" dirty="0" smtClean="0"/>
              <a:t> </a:t>
            </a:r>
            <a:r>
              <a:rPr lang="it-IT" dirty="0" smtClean="0"/>
              <a:t>                      </a:t>
            </a:r>
            <a:r>
              <a:rPr lang="it-IT" sz="8000" dirty="0" smtClean="0"/>
              <a:t>SIR</a:t>
            </a:r>
            <a:r>
              <a:rPr lang="it-IT" dirty="0" smtClean="0"/>
              <a:t>   </a:t>
            </a:r>
            <a:r>
              <a:rPr lang="it-IT" sz="10700" b="1" dirty="0" smtClean="0">
                <a:solidFill>
                  <a:srgbClr val="FF0000"/>
                </a:solidFill>
              </a:rPr>
              <a:t>?</a:t>
            </a:r>
            <a:r>
              <a:rPr lang="it-IT" dirty="0" smtClean="0"/>
              <a:t/>
            </a:r>
            <a:br>
              <a:rPr lang="it-IT" dirty="0" smtClean="0"/>
            </a:br>
            <a:r>
              <a:rPr lang="it-IT" dirty="0"/>
              <a:t/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851920" y="1772816"/>
            <a:ext cx="1512168" cy="29523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9600" dirty="0" smtClean="0"/>
              <a:t>          </a:t>
            </a:r>
            <a:endParaRPr lang="it-IT" sz="9600" b="1" dirty="0">
              <a:solidFill>
                <a:srgbClr val="FF0000"/>
              </a:solidFill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3059832" y="4941168"/>
            <a:ext cx="33843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 smtClean="0"/>
              <a:t>Qualcuno ha notizie ?</a:t>
            </a:r>
            <a:endParaRPr lang="it-IT" sz="2400" b="1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2411760" y="615277"/>
            <a:ext cx="51332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 smtClean="0"/>
              <a:t>Progetti competitivi:  selezionati &lt; 10%</a:t>
            </a:r>
            <a:endParaRPr lang="it-IT" sz="2400" b="1" dirty="0"/>
          </a:p>
        </p:txBody>
      </p:sp>
    </p:spTree>
    <p:extLst>
      <p:ext uri="{BB962C8B-B14F-4D97-AF65-F5344CB8AC3E}">
        <p14:creationId xmlns:p14="http://schemas.microsoft.com/office/powerpoint/2010/main" val="2008374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3200" b="1" dirty="0" smtClean="0"/>
              <a:t>VQR 2004-2010 - Valutazioni GEV13 per sub-aree</a:t>
            </a:r>
            <a:r>
              <a:rPr lang="it-IT" sz="3200" dirty="0" smtClean="0"/>
              <a:t/>
            </a:r>
            <a:br>
              <a:rPr lang="it-IT" sz="3200" dirty="0" smtClean="0"/>
            </a:br>
            <a:r>
              <a:rPr lang="it-IT" sz="2400" dirty="0" smtClean="0">
                <a:solidFill>
                  <a:srgbClr val="FF0000"/>
                </a:solidFill>
              </a:rPr>
              <a:t>M= Management  </a:t>
            </a:r>
            <a:r>
              <a:rPr lang="it-IT" sz="2400" dirty="0" smtClean="0"/>
              <a:t>E= Economia   S= Statistica</a:t>
            </a:r>
            <a:endParaRPr lang="it-IT" sz="2400" dirty="0"/>
          </a:p>
        </p:txBody>
      </p:sp>
      <p:graphicFrame>
        <p:nvGraphicFramePr>
          <p:cNvPr id="3" name="Segnaposto contenut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295693"/>
              </p:ext>
            </p:extLst>
          </p:nvPr>
        </p:nvGraphicFramePr>
        <p:xfrm>
          <a:off x="457200" y="1412776"/>
          <a:ext cx="8075238" cy="40966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8456"/>
                <a:gridCol w="1512168"/>
                <a:gridCol w="1512168"/>
                <a:gridCol w="1340700"/>
                <a:gridCol w="1345873"/>
                <a:gridCol w="1345873"/>
              </a:tblGrid>
              <a:tr h="1080120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sub-GEV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</a:t>
                      </a:r>
                      <a:r>
                        <a:rPr lang="it-IT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oto medio</a:t>
                      </a:r>
                      <a:endParaRPr lang="it-IT" sz="2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 </a:t>
                      </a:r>
                      <a:r>
                        <a:rPr lang="it-IT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val.  </a:t>
                      </a:r>
                      <a:r>
                        <a:rPr lang="it-IT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 </a:t>
                      </a:r>
                      <a:r>
                        <a:rPr lang="it-IT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val.</a:t>
                      </a:r>
                      <a:r>
                        <a:rPr lang="it-IT" sz="2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it-IT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</a:t>
                      </a:r>
                      <a:endParaRPr lang="it-IT" sz="2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 </a:t>
                      </a:r>
                      <a:r>
                        <a:rPr lang="it-IT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val.</a:t>
                      </a:r>
                      <a:r>
                        <a:rPr lang="it-IT" sz="2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it-IT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it-IT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 </a:t>
                      </a:r>
                      <a:r>
                        <a:rPr lang="it-IT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val. </a:t>
                      </a:r>
                      <a:r>
                        <a:rPr lang="it-IT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531805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800" b="0" i="0" u="none" strike="noStrike">
                          <a:effectLst/>
                          <a:latin typeface="+mn-lt"/>
                        </a:rPr>
                        <a:t>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800" b="0" i="0" u="none" strike="noStrike">
                          <a:effectLst/>
                          <a:latin typeface="+mn-lt"/>
                        </a:rPr>
                        <a:t>0,42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800" b="0" i="0" u="none" strike="noStrike" dirty="0">
                          <a:effectLst/>
                          <a:latin typeface="+mn-lt"/>
                        </a:rPr>
                        <a:t>25,17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800" b="0" i="0" u="none" strike="noStrike" dirty="0">
                          <a:effectLst/>
                          <a:latin typeface="+mn-lt"/>
                        </a:rPr>
                        <a:t>13,75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800" b="0" i="0" u="none" strike="noStrike">
                          <a:effectLst/>
                          <a:latin typeface="+mn-lt"/>
                        </a:rPr>
                        <a:t>18,14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800" b="0" i="0" u="none" strike="noStrike">
                          <a:effectLst/>
                          <a:latin typeface="+mn-lt"/>
                        </a:rPr>
                        <a:t>37,54</a:t>
                      </a:r>
                    </a:p>
                  </a:txBody>
                  <a:tcPr marL="9525" marR="9525" marT="9525" marB="0" anchor="ctr"/>
                </a:tc>
              </a:tr>
              <a:tr h="531805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8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8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0,18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8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8,44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8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7,02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8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12,43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8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67,14</a:t>
                      </a:r>
                    </a:p>
                  </a:txBody>
                  <a:tcPr marL="9525" marR="9525" marT="9525" marB="0" anchor="ctr"/>
                </a:tc>
              </a:tr>
              <a:tr h="531805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800" b="0" i="0" u="none" strike="noStrike">
                          <a:effectLst/>
                          <a:latin typeface="+mn-lt"/>
                        </a:rPr>
                        <a:t>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800" b="0" i="0" u="none" strike="noStrike">
                          <a:effectLst/>
                          <a:latin typeface="+mn-lt"/>
                        </a:rPr>
                        <a:t>0,40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800" b="0" i="0" u="none" strike="noStrike">
                          <a:effectLst/>
                          <a:latin typeface="+mn-lt"/>
                        </a:rPr>
                        <a:t>23,35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800" b="0" i="0" u="none" strike="noStrike" dirty="0">
                          <a:effectLst/>
                          <a:latin typeface="+mn-lt"/>
                        </a:rPr>
                        <a:t>17,29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800" b="0" i="0" u="none" strike="noStrike" dirty="0">
                          <a:effectLst/>
                          <a:latin typeface="+mn-lt"/>
                        </a:rPr>
                        <a:t>13,13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800" b="0" i="0" u="none" strike="noStrike">
                          <a:effectLst/>
                          <a:latin typeface="+mn-lt"/>
                        </a:rPr>
                        <a:t>38,30</a:t>
                      </a:r>
                    </a:p>
                  </a:txBody>
                  <a:tcPr marL="9525" marR="9525" marT="9525" marB="0" anchor="ctr"/>
                </a:tc>
              </a:tr>
              <a:tr h="531805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SECS-P/10</a:t>
                      </a:r>
                      <a:endParaRPr lang="it-IT" sz="2000" b="1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0,30</a:t>
                      </a:r>
                      <a:endParaRPr lang="it-IT" sz="24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13,60</a:t>
                      </a:r>
                      <a:endParaRPr lang="it-IT" sz="24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9,07</a:t>
                      </a:r>
                      <a:endParaRPr lang="it-IT" sz="24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23,51</a:t>
                      </a:r>
                      <a:endParaRPr lang="it-IT" sz="24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49,29</a:t>
                      </a:r>
                      <a:endParaRPr lang="it-IT" sz="24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531805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800" b="1" i="0" u="none" strike="noStrike" dirty="0" smtClean="0">
                          <a:effectLst/>
                          <a:latin typeface="+mn-lt"/>
                        </a:rPr>
                        <a:t>Totale</a:t>
                      </a:r>
                    </a:p>
                    <a:p>
                      <a:pPr algn="ctr" fontAlgn="ctr"/>
                      <a:r>
                        <a:rPr lang="it-IT" sz="2400" b="1" i="0" u="none" strike="noStrike" dirty="0" smtClean="0">
                          <a:effectLst/>
                          <a:latin typeface="+mn-lt"/>
                        </a:rPr>
                        <a:t>Area 13</a:t>
                      </a:r>
                      <a:endParaRPr lang="it-IT" sz="2400" b="1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800" b="1" i="0" u="none" strike="noStrike">
                          <a:effectLst/>
                          <a:latin typeface="+mn-lt"/>
                        </a:rPr>
                        <a:t>0,32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800" b="1" i="0" u="none" strike="noStrike">
                          <a:effectLst/>
                          <a:latin typeface="+mn-lt"/>
                        </a:rPr>
                        <a:t>18,10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800" b="1" i="0" u="none" strike="noStrike" dirty="0">
                          <a:effectLst/>
                          <a:latin typeface="+mn-lt"/>
                        </a:rPr>
                        <a:t>11,98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800" b="1" i="0" u="none" strike="noStrike">
                          <a:effectLst/>
                          <a:latin typeface="+mn-lt"/>
                        </a:rPr>
                        <a:t>14,49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800" b="1" i="0" u="none" strike="noStrike" dirty="0">
                          <a:effectLst/>
                          <a:latin typeface="+mn-lt"/>
                        </a:rPr>
                        <a:t>49,27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1633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/>
          </p:cNvSpPr>
          <p:nvPr/>
        </p:nvSpPr>
        <p:spPr>
          <a:xfrm>
            <a:off x="457200" y="44624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3200" dirty="0" smtClean="0"/>
              <a:t>VQR 2004-2010</a:t>
            </a:r>
            <a:br>
              <a:rPr lang="it-IT" sz="3200" dirty="0" smtClean="0"/>
            </a:br>
            <a:r>
              <a:rPr lang="it-IT" sz="2000" dirty="0" smtClean="0"/>
              <a:t>Sintesi valutazioni settori aziendali </a:t>
            </a:r>
            <a:endParaRPr lang="it-IT" sz="3200" dirty="0"/>
          </a:p>
        </p:txBody>
      </p:sp>
      <p:graphicFrame>
        <p:nvGraphicFramePr>
          <p:cNvPr id="3" name="Segnaposto contenut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81989691"/>
              </p:ext>
            </p:extLst>
          </p:nvPr>
        </p:nvGraphicFramePr>
        <p:xfrm>
          <a:off x="457200" y="1124744"/>
          <a:ext cx="8075242" cy="52688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3606"/>
                <a:gridCol w="1153606"/>
                <a:gridCol w="1153606"/>
                <a:gridCol w="1153606"/>
                <a:gridCol w="1153606"/>
                <a:gridCol w="1153606"/>
                <a:gridCol w="1153606"/>
              </a:tblGrid>
              <a:tr h="8640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SSD</a:t>
                      </a:r>
                      <a:endParaRPr lang="it-IT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# prodotti attesi (n)</a:t>
                      </a:r>
                      <a:endParaRPr lang="it-IT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Val. media</a:t>
                      </a:r>
                      <a:endParaRPr lang="it-IT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% </a:t>
                      </a:r>
                      <a:r>
                        <a:rPr lang="it-IT" sz="18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it-IT" sz="18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E</a:t>
                      </a:r>
                      <a:endParaRPr lang="it-IT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% </a:t>
                      </a:r>
                      <a:r>
                        <a:rPr lang="it-IT" sz="18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it-IT" sz="18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B</a:t>
                      </a:r>
                      <a:endParaRPr lang="it-IT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% </a:t>
                      </a:r>
                      <a:r>
                        <a:rPr lang="it-IT" sz="18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it-IT" sz="18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A</a:t>
                      </a:r>
                      <a:endParaRPr lang="it-IT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% </a:t>
                      </a:r>
                      <a:r>
                        <a:rPr lang="it-IT" sz="18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it-IT" sz="18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L</a:t>
                      </a:r>
                      <a:endParaRPr lang="it-IT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4758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="1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SECS-P/07</a:t>
                      </a:r>
                      <a:endParaRPr lang="it-IT" sz="20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b="1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1.865</a:t>
                      </a:r>
                      <a:endParaRPr lang="it-IT" sz="2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b="1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0,13</a:t>
                      </a:r>
                      <a:endParaRPr lang="it-IT" sz="2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b="1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6,11</a:t>
                      </a:r>
                      <a:endParaRPr lang="it-IT" sz="2400" b="1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b="1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5,79</a:t>
                      </a:r>
                      <a:endParaRPr lang="it-IT" sz="2400" b="1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b="1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10,83</a:t>
                      </a:r>
                      <a:endParaRPr lang="it-IT" sz="2400" b="1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b="1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71,37</a:t>
                      </a:r>
                      <a:endParaRPr lang="it-IT" sz="2400" b="1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4758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="1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SECS-P/08</a:t>
                      </a:r>
                      <a:endParaRPr lang="it-IT" sz="20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b="1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1.386</a:t>
                      </a:r>
                      <a:endParaRPr lang="it-IT" sz="2400" b="1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b="1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0,23</a:t>
                      </a:r>
                      <a:endParaRPr lang="it-IT" sz="2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b="1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12,12</a:t>
                      </a:r>
                      <a:endParaRPr lang="it-IT" sz="2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b="1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8,80</a:t>
                      </a:r>
                      <a:endParaRPr lang="it-IT" sz="2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b="1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11,18</a:t>
                      </a:r>
                      <a:endParaRPr lang="it-IT" sz="2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b="1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64,79</a:t>
                      </a:r>
                      <a:endParaRPr lang="it-IT" sz="2400" b="1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4758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="1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SECS-P/09</a:t>
                      </a:r>
                      <a:endParaRPr lang="it-IT" sz="20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b="1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201</a:t>
                      </a:r>
                      <a:endParaRPr lang="it-IT" sz="2400" b="1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b="1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0,11</a:t>
                      </a:r>
                      <a:endParaRPr lang="it-IT" sz="2400" b="1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b="1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6,47</a:t>
                      </a:r>
                      <a:endParaRPr lang="it-IT" sz="2400" b="1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b="1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6,47</a:t>
                      </a:r>
                      <a:endParaRPr lang="it-IT" sz="2400" b="1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b="1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9,95</a:t>
                      </a:r>
                      <a:endParaRPr lang="it-IT" sz="2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b="1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65,67</a:t>
                      </a:r>
                      <a:endParaRPr lang="it-IT" sz="2400" b="1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8995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SECS-P/10</a:t>
                      </a:r>
                      <a:endParaRPr lang="it-IT" sz="20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353</a:t>
                      </a:r>
                      <a:endParaRPr lang="it-IT" sz="24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0,30</a:t>
                      </a:r>
                      <a:endParaRPr lang="it-IT" sz="24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13,60</a:t>
                      </a:r>
                      <a:endParaRPr lang="it-IT" sz="24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9,07</a:t>
                      </a:r>
                      <a:endParaRPr lang="it-IT" sz="24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23,51</a:t>
                      </a:r>
                      <a:endParaRPr lang="it-IT" sz="24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49,29</a:t>
                      </a:r>
                      <a:endParaRPr lang="it-IT" sz="24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4758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="1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SECS-P/11</a:t>
                      </a:r>
                      <a:endParaRPr lang="it-IT" sz="20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b="1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644</a:t>
                      </a:r>
                      <a:endParaRPr lang="it-IT" sz="2400" b="1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b="1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0,11</a:t>
                      </a:r>
                      <a:endParaRPr lang="it-IT" sz="2400" b="1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b="1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4,50</a:t>
                      </a:r>
                      <a:endParaRPr lang="it-IT" sz="2400" b="1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b="1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4,35</a:t>
                      </a:r>
                      <a:endParaRPr lang="it-IT" sz="2400" b="1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b="1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11,96</a:t>
                      </a:r>
                      <a:endParaRPr lang="it-IT" sz="2400" b="1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b="1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73,29</a:t>
                      </a:r>
                      <a:endParaRPr lang="it-IT" sz="2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4758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="1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Totale A13</a:t>
                      </a:r>
                      <a:endParaRPr lang="it-IT" sz="20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b="1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12.654</a:t>
                      </a:r>
                      <a:endParaRPr lang="it-IT" sz="2400" b="1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b="1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0,32</a:t>
                      </a:r>
                      <a:endParaRPr lang="it-IT" sz="2400" b="1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b="1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18,10</a:t>
                      </a:r>
                      <a:endParaRPr lang="it-IT" sz="2400" b="1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b="1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11,98</a:t>
                      </a:r>
                      <a:endParaRPr lang="it-IT" sz="2400" b="1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b="1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14,49</a:t>
                      </a:r>
                      <a:endParaRPr lang="it-IT" sz="2400" b="1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b="1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49,27</a:t>
                      </a:r>
                      <a:endParaRPr lang="it-IT" sz="2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4977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3200" dirty="0" smtClean="0">
                <a:latin typeface="+mn-lt"/>
              </a:rPr>
              <a:t>VQR 2004-2010</a:t>
            </a:r>
            <a:br>
              <a:rPr lang="it-IT" sz="3200" dirty="0" smtClean="0">
                <a:latin typeface="+mn-lt"/>
              </a:rPr>
            </a:br>
            <a:r>
              <a:rPr lang="it-IT" sz="1800" b="1" dirty="0" smtClean="0">
                <a:latin typeface="+mn-lt"/>
              </a:rPr>
              <a:t>Confronto con valutazioni di altri settori </a:t>
            </a:r>
            <a:endParaRPr lang="it-IT" sz="1800" b="1" dirty="0">
              <a:latin typeface="+mn-lt"/>
            </a:endParaRPr>
          </a:p>
        </p:txBody>
      </p:sp>
      <p:graphicFrame>
        <p:nvGraphicFramePr>
          <p:cNvPr id="3" name="Segnaposto contenut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93417513"/>
              </p:ext>
            </p:extLst>
          </p:nvPr>
        </p:nvGraphicFramePr>
        <p:xfrm>
          <a:off x="549898" y="1340768"/>
          <a:ext cx="8136902" cy="42690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8964"/>
                <a:gridCol w="1151323"/>
                <a:gridCol w="1151323"/>
                <a:gridCol w="1151323"/>
                <a:gridCol w="1151323"/>
                <a:gridCol w="1151323"/>
                <a:gridCol w="1151323"/>
              </a:tblGrid>
              <a:tr h="13927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SSD</a:t>
                      </a:r>
                      <a:endParaRPr lang="it-IT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# prodotti attesi (n)</a:t>
                      </a:r>
                      <a:endParaRPr lang="it-IT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voto medio (I=v/n)</a:t>
                      </a:r>
                      <a:endParaRPr lang="it-IT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% prodotti  E</a:t>
                      </a:r>
                      <a:endParaRPr lang="it-IT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% prodotti B</a:t>
                      </a:r>
                      <a:endParaRPr lang="it-IT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% prodotti A</a:t>
                      </a:r>
                      <a:endParaRPr lang="it-IT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% prodotti L</a:t>
                      </a:r>
                      <a:endParaRPr lang="it-IT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545737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effectLst/>
                          <a:latin typeface="Times New Roman"/>
                        </a:rPr>
                        <a:t>ING-IND/35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0" i="0" u="none" strike="noStrike" dirty="0">
                          <a:effectLst/>
                          <a:latin typeface="Arial"/>
                        </a:rPr>
                        <a:t>490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0" i="0" u="none" strike="noStrike">
                          <a:effectLst/>
                          <a:latin typeface="Arial"/>
                        </a:rPr>
                        <a:t>0,60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0" i="0" u="none" strike="noStrike">
                          <a:effectLst/>
                          <a:latin typeface="Arial"/>
                        </a:rPr>
                        <a:t>39,4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0" i="0" u="none" strike="noStrike">
                          <a:effectLst/>
                          <a:latin typeface="Arial"/>
                        </a:rPr>
                        <a:t>18,8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0" i="0" u="none" strike="noStrike">
                          <a:effectLst/>
                          <a:latin typeface="Arial"/>
                        </a:rPr>
                        <a:t>15,1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0" i="0" u="none" strike="noStrike">
                          <a:effectLst/>
                          <a:latin typeface="Arial"/>
                        </a:rPr>
                        <a:t>23,7</a:t>
                      </a:r>
                    </a:p>
                  </a:txBody>
                  <a:tcPr marL="9525" marR="9525" marT="9525" marB="0" anchor="b"/>
                </a:tc>
              </a:tr>
              <a:tr h="5457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SECS-P/10</a:t>
                      </a:r>
                      <a:endParaRPr lang="it-IT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353</a:t>
                      </a:r>
                      <a:endParaRPr lang="it-IT" sz="20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0,30</a:t>
                      </a:r>
                      <a:endParaRPr lang="it-IT" sz="20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13,60</a:t>
                      </a:r>
                      <a:endParaRPr lang="it-IT" sz="20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9,07</a:t>
                      </a:r>
                      <a:endParaRPr lang="it-IT" sz="20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23,51</a:t>
                      </a:r>
                      <a:endParaRPr lang="it-IT" sz="20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49,29</a:t>
                      </a:r>
                      <a:endParaRPr lang="it-IT" sz="20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597134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 dirty="0">
                          <a:effectLst/>
                          <a:latin typeface="Times New Roman"/>
                        </a:rPr>
                        <a:t>SCIENZE POLITICHE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>
                          <a:effectLst/>
                          <a:latin typeface="Times New Roman"/>
                        </a:rPr>
                        <a:t>1.684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>
                          <a:effectLst/>
                          <a:latin typeface="Times New Roman"/>
                        </a:rPr>
                        <a:t>0,48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>
                          <a:effectLst/>
                          <a:latin typeface="Times New Roman"/>
                        </a:rPr>
                        <a:t>11,52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>
                          <a:effectLst/>
                          <a:latin typeface="Times New Roman"/>
                        </a:rPr>
                        <a:t>31,12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>
                          <a:effectLst/>
                          <a:latin typeface="Times New Roman"/>
                        </a:rPr>
                        <a:t>27,67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>
                          <a:effectLst/>
                          <a:latin typeface="Times New Roman"/>
                        </a:rPr>
                        <a:t>25,42</a:t>
                      </a:r>
                    </a:p>
                  </a:txBody>
                  <a:tcPr marL="9525" marR="9525" marT="9525" marB="0" anchor="ctr"/>
                </a:tc>
              </a:tr>
              <a:tr h="641989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 dirty="0">
                          <a:effectLst/>
                          <a:latin typeface="Times New Roman"/>
                        </a:rPr>
                        <a:t>SCIENZE SOCIALI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>
                          <a:effectLst/>
                          <a:latin typeface="Times New Roman"/>
                        </a:rPr>
                        <a:t>2.621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>
                          <a:effectLst/>
                          <a:latin typeface="Times New Roman"/>
                        </a:rPr>
                        <a:t>0,43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>
                          <a:effectLst/>
                          <a:latin typeface="Times New Roman"/>
                        </a:rPr>
                        <a:t>6,98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>
                          <a:effectLst/>
                          <a:latin typeface="Times New Roman"/>
                        </a:rPr>
                        <a:t>25,83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>
                          <a:effectLst/>
                          <a:latin typeface="Times New Roman"/>
                        </a:rPr>
                        <a:t>33,08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>
                          <a:effectLst/>
                          <a:latin typeface="Times New Roman"/>
                        </a:rPr>
                        <a:t>31,48</a:t>
                      </a:r>
                    </a:p>
                  </a:txBody>
                  <a:tcPr marL="9525" marR="9525" marT="9525" marB="0" anchor="ctr"/>
                </a:tc>
              </a:tr>
              <a:tr h="5457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Totale A13</a:t>
                      </a:r>
                      <a:endParaRPr lang="it-IT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12.654</a:t>
                      </a:r>
                      <a:endParaRPr lang="it-IT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0,32</a:t>
                      </a:r>
                      <a:endParaRPr lang="it-IT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18,10</a:t>
                      </a:r>
                      <a:endParaRPr lang="it-IT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11,98</a:t>
                      </a:r>
                      <a:endParaRPr lang="it-IT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14,49</a:t>
                      </a:r>
                      <a:endParaRPr lang="it-IT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49,27</a:t>
                      </a:r>
                      <a:endParaRPr lang="it-IT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3243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4571888"/>
              </p:ext>
            </p:extLst>
          </p:nvPr>
        </p:nvGraphicFramePr>
        <p:xfrm>
          <a:off x="539552" y="1124744"/>
          <a:ext cx="8496945" cy="51947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CasellaDiTesto 1"/>
          <p:cNvSpPr txBox="1"/>
          <p:nvPr/>
        </p:nvSpPr>
        <p:spPr>
          <a:xfrm>
            <a:off x="2771800" y="476672"/>
            <a:ext cx="53283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smtClean="0"/>
              <a:t>Produzione SSD SECS-P/10  - dati SCOPUS (1972-2015)</a:t>
            </a: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2742360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41176" y="562670"/>
            <a:ext cx="8229600" cy="1143000"/>
          </a:xfrm>
        </p:spPr>
        <p:txBody>
          <a:bodyPr>
            <a:normAutofit/>
          </a:bodyPr>
          <a:lstStyle/>
          <a:p>
            <a:r>
              <a:rPr lang="it-IT" dirty="0" smtClean="0"/>
              <a:t>SECS-P/10: </a:t>
            </a:r>
            <a:r>
              <a:rPr lang="it-IT" dirty="0" err="1" smtClean="0"/>
              <a:t>Bibliometria</a:t>
            </a:r>
            <a:r>
              <a:rPr lang="it-IT" dirty="0" smtClean="0"/>
              <a:t>  </a:t>
            </a:r>
            <a:br>
              <a:rPr lang="it-IT" dirty="0" smtClean="0"/>
            </a:br>
            <a:r>
              <a:rPr lang="it-IT" sz="1800" dirty="0" smtClean="0"/>
              <a:t>Dati  </a:t>
            </a:r>
            <a:r>
              <a:rPr lang="it-IT" sz="1800" dirty="0" err="1" smtClean="0"/>
              <a:t>Scopus</a:t>
            </a:r>
            <a:r>
              <a:rPr lang="it-IT" sz="1800" dirty="0" smtClean="0"/>
              <a:t> al maggio 2015</a:t>
            </a:r>
            <a:endParaRPr lang="it-IT" sz="1800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25724105"/>
              </p:ext>
            </p:extLst>
          </p:nvPr>
        </p:nvGraphicFramePr>
        <p:xfrm>
          <a:off x="539552" y="1772817"/>
          <a:ext cx="7776864" cy="46235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8416"/>
                <a:gridCol w="1150465"/>
                <a:gridCol w="1057543"/>
                <a:gridCol w="1341299"/>
                <a:gridCol w="1034965"/>
                <a:gridCol w="1584176"/>
              </a:tblGrid>
              <a:tr h="1085112">
                <a:tc>
                  <a:txBody>
                    <a:bodyPr/>
                    <a:lstStyle/>
                    <a:p>
                      <a:pPr algn="ctr"/>
                      <a:endParaRPr lang="it-I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/>
                        <a:t>Presenti in </a:t>
                      </a:r>
                      <a:r>
                        <a:rPr lang="it-IT" sz="2000" dirty="0" err="1" smtClean="0"/>
                        <a:t>Scopus</a:t>
                      </a:r>
                      <a:endParaRPr lang="it-IT" sz="20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it-IT" sz="2000" dirty="0" smtClean="0"/>
                    </a:p>
                    <a:p>
                      <a:pPr algn="ctr"/>
                      <a:r>
                        <a:rPr lang="it-IT" sz="2000" dirty="0" smtClean="0"/>
                        <a:t>H </a:t>
                      </a:r>
                      <a:r>
                        <a:rPr lang="it-IT" sz="2000" dirty="0" err="1" smtClean="0"/>
                        <a:t>index</a:t>
                      </a:r>
                      <a:endParaRPr lang="it-IT" sz="2000" dirty="0" smtClean="0"/>
                    </a:p>
                    <a:p>
                      <a:pPr algn="ctr"/>
                      <a:endParaRPr lang="it-IT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it-IT" sz="2000" dirty="0" smtClean="0"/>
                    </a:p>
                    <a:p>
                      <a:pPr algn="ctr"/>
                      <a:r>
                        <a:rPr lang="it-IT" sz="2000" dirty="0" smtClean="0"/>
                        <a:t>Citazioni</a:t>
                      </a:r>
                    </a:p>
                    <a:p>
                      <a:pPr algn="ctr"/>
                      <a:endParaRPr lang="it-IT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</a:tr>
              <a:tr h="501194">
                <a:tc>
                  <a:txBody>
                    <a:bodyPr/>
                    <a:lstStyle/>
                    <a:p>
                      <a:pPr algn="ctr"/>
                      <a:endParaRPr lang="it-IT" sz="2000" b="1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2000" b="1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b="1" baseline="0" dirty="0" smtClean="0"/>
                        <a:t>&gt; 4</a:t>
                      </a:r>
                    </a:p>
                    <a:p>
                      <a:pPr algn="ctr"/>
                      <a:endParaRPr lang="it-IT" sz="2000" b="1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b="1" dirty="0" smtClean="0"/>
                        <a:t>% </a:t>
                      </a:r>
                    </a:p>
                    <a:p>
                      <a:pPr algn="ctr"/>
                      <a:r>
                        <a:rPr lang="it-IT" sz="1800" b="1" dirty="0" smtClean="0"/>
                        <a:t>su organico</a:t>
                      </a:r>
                      <a:endParaRPr lang="it-IT" sz="1800" b="1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b="1" dirty="0" smtClean="0"/>
                        <a:t>&gt; 40</a:t>
                      </a:r>
                      <a:endParaRPr lang="it-IT" sz="2000" b="1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b="1" dirty="0" smtClean="0"/>
                        <a:t>% </a:t>
                      </a:r>
                    </a:p>
                    <a:p>
                      <a:pPr algn="ctr"/>
                      <a:r>
                        <a:rPr lang="it-IT" sz="1800" b="1" dirty="0" smtClean="0"/>
                        <a:t>su organico</a:t>
                      </a:r>
                      <a:endParaRPr lang="it-IT" sz="1800" b="1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709360">
                <a:tc>
                  <a:txBody>
                    <a:bodyPr/>
                    <a:lstStyle/>
                    <a:p>
                      <a:pPr algn="ctr"/>
                      <a:r>
                        <a:rPr lang="it-IT" sz="2000" b="1" dirty="0" smtClean="0">
                          <a:latin typeface="+mn-lt"/>
                        </a:rPr>
                        <a:t>Ordinari</a:t>
                      </a:r>
                      <a:endParaRPr lang="it-IT" sz="20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b="1" dirty="0" smtClean="0">
                          <a:latin typeface="+mn-lt"/>
                        </a:rPr>
                        <a:t>28 (73,7%)</a:t>
                      </a:r>
                      <a:endParaRPr lang="it-IT" sz="20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b="1" dirty="0" smtClean="0">
                          <a:latin typeface="+mn-lt"/>
                        </a:rPr>
                        <a:t>6</a:t>
                      </a:r>
                      <a:endParaRPr lang="it-IT" sz="20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15,8%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b="1" dirty="0" smtClean="0">
                          <a:latin typeface="+mn-lt"/>
                        </a:rPr>
                        <a:t>9</a:t>
                      </a:r>
                      <a:endParaRPr lang="it-IT" sz="20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23,7%</a:t>
                      </a:r>
                    </a:p>
                  </a:txBody>
                  <a:tcPr marL="7620" marR="7620" marT="7620" marB="0"/>
                </a:tc>
              </a:tr>
              <a:tr h="709360">
                <a:tc>
                  <a:txBody>
                    <a:bodyPr/>
                    <a:lstStyle/>
                    <a:p>
                      <a:pPr algn="ctr"/>
                      <a:r>
                        <a:rPr lang="it-IT" sz="2000" b="1" dirty="0" smtClean="0">
                          <a:latin typeface="+mn-lt"/>
                        </a:rPr>
                        <a:t>Associati</a:t>
                      </a:r>
                      <a:endParaRPr lang="it-IT" sz="20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b="1" dirty="0" smtClean="0">
                          <a:latin typeface="+mn-lt"/>
                        </a:rPr>
                        <a:t>40 (62,5%)</a:t>
                      </a:r>
                      <a:endParaRPr lang="it-IT" sz="20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b="1" dirty="0" smtClean="0">
                          <a:latin typeface="+mn-lt"/>
                        </a:rPr>
                        <a:t>5</a:t>
                      </a:r>
                      <a:endParaRPr lang="it-IT" sz="20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7,8%%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b="1" dirty="0" smtClean="0">
                          <a:latin typeface="+mn-lt"/>
                        </a:rPr>
                        <a:t>10</a:t>
                      </a:r>
                      <a:endParaRPr lang="it-IT" sz="20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15,6%</a:t>
                      </a:r>
                    </a:p>
                  </a:txBody>
                  <a:tcPr marL="7620" marR="7620" marT="7620" marB="0"/>
                </a:tc>
              </a:tr>
              <a:tr h="709360">
                <a:tc>
                  <a:txBody>
                    <a:bodyPr/>
                    <a:lstStyle/>
                    <a:p>
                      <a:pPr algn="ctr"/>
                      <a:r>
                        <a:rPr lang="it-IT" sz="2000" b="1" dirty="0" smtClean="0">
                          <a:latin typeface="+mn-lt"/>
                        </a:rPr>
                        <a:t>Ricercatori</a:t>
                      </a:r>
                      <a:endParaRPr lang="it-IT" sz="20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b="1" dirty="0" smtClean="0">
                          <a:latin typeface="+mn-lt"/>
                        </a:rPr>
                        <a:t>40</a:t>
                      </a:r>
                    </a:p>
                    <a:p>
                      <a:pPr algn="ctr"/>
                      <a:r>
                        <a:rPr lang="it-IT" sz="2000" b="1" dirty="0" smtClean="0">
                          <a:latin typeface="+mn-lt"/>
                        </a:rPr>
                        <a:t>(63,5%)</a:t>
                      </a:r>
                      <a:endParaRPr lang="it-IT" sz="20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b="1" dirty="0" smtClean="0">
                          <a:latin typeface="+mn-lt"/>
                        </a:rPr>
                        <a:t>4</a:t>
                      </a:r>
                      <a:endParaRPr lang="it-IT" sz="20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6,3%</a:t>
                      </a:r>
                      <a:endParaRPr lang="it-IT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b="1" dirty="0" smtClean="0">
                          <a:latin typeface="+mn-lt"/>
                        </a:rPr>
                        <a:t>6</a:t>
                      </a:r>
                      <a:endParaRPr lang="it-IT" sz="20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9,5%</a:t>
                      </a:r>
                    </a:p>
                  </a:txBody>
                  <a:tcPr marL="7620" marR="7620" marT="7620" marB="0"/>
                </a:tc>
              </a:tr>
              <a:tr h="709360">
                <a:tc>
                  <a:txBody>
                    <a:bodyPr/>
                    <a:lstStyle/>
                    <a:p>
                      <a:pPr algn="ctr"/>
                      <a:r>
                        <a:rPr lang="it-IT" sz="2000" b="1" dirty="0" smtClean="0">
                          <a:latin typeface="+mn-lt"/>
                        </a:rPr>
                        <a:t>Totale</a:t>
                      </a:r>
                      <a:endParaRPr lang="it-IT" sz="20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b="1" dirty="0" smtClean="0">
                          <a:latin typeface="+mn-lt"/>
                        </a:rPr>
                        <a:t>108</a:t>
                      </a:r>
                    </a:p>
                    <a:p>
                      <a:pPr algn="ctr"/>
                      <a:r>
                        <a:rPr lang="it-IT" sz="2000" b="1" dirty="0" smtClean="0">
                          <a:latin typeface="+mn-lt"/>
                        </a:rPr>
                        <a:t>(65,5%)</a:t>
                      </a:r>
                      <a:endParaRPr lang="it-IT" sz="20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b="1" dirty="0" smtClean="0">
                          <a:latin typeface="+mn-lt"/>
                        </a:rPr>
                        <a:t>15</a:t>
                      </a:r>
                      <a:endParaRPr lang="it-IT" sz="20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9,1%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b="1" dirty="0" smtClean="0">
                          <a:latin typeface="+mn-lt"/>
                        </a:rPr>
                        <a:t>25</a:t>
                      </a:r>
                      <a:endParaRPr lang="it-IT" sz="20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15,2%</a:t>
                      </a:r>
                    </a:p>
                  </a:txBody>
                  <a:tcPr marL="7620" marR="7620" marT="762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3452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1763688" y="2628781"/>
            <a:ext cx="56703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800" b="1" dirty="0" smtClean="0"/>
              <a:t>2. </a:t>
            </a:r>
            <a:r>
              <a:rPr lang="it-IT" sz="2800" dirty="0"/>
              <a:t>  </a:t>
            </a:r>
            <a:r>
              <a:rPr lang="it-IT" sz="2800" b="1" dirty="0" smtClean="0"/>
              <a:t>Prospettive evolutive</a:t>
            </a:r>
            <a:endParaRPr lang="it-IT" sz="2800" b="1" dirty="0"/>
          </a:p>
        </p:txBody>
      </p:sp>
    </p:spTree>
    <p:extLst>
      <p:ext uri="{BB962C8B-B14F-4D97-AF65-F5344CB8AC3E}">
        <p14:creationId xmlns:p14="http://schemas.microsoft.com/office/powerpoint/2010/main" val="559942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Prospettiva futura: 3 problemi </a:t>
            </a:r>
            <a:endParaRPr lang="it-IT" dirty="0"/>
          </a:p>
        </p:txBody>
      </p:sp>
      <p:sp>
        <p:nvSpPr>
          <p:cNvPr id="5" name="Segnaposto contenuto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dirty="0"/>
              <a:t>«Forza politica» della disciplina nel contesto universitario</a:t>
            </a:r>
          </a:p>
          <a:p>
            <a:r>
              <a:rPr lang="it-IT" dirty="0" smtClean="0"/>
              <a:t>Performance riconosciuta dai sistemi formali</a:t>
            </a:r>
          </a:p>
          <a:p>
            <a:r>
              <a:rPr lang="it-IT" dirty="0" smtClean="0"/>
              <a:t>Qualità effettiva della ricerca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35056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1171</TotalTime>
  <Words>1496</Words>
  <Application>Microsoft Office PowerPoint</Application>
  <PresentationFormat>Presentazione su schermo (4:3)</PresentationFormat>
  <Paragraphs>701</Paragraphs>
  <Slides>25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25</vt:i4>
      </vt:variant>
    </vt:vector>
  </HeadingPairs>
  <TitlesOfParts>
    <vt:vector size="26" baseType="lpstr">
      <vt:lpstr>Tema di Office</vt:lpstr>
      <vt:lpstr>Confrontarsi con il nuovo ciclo della VQR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SECS-P/10: Bibliometria   Dati  Scopus al maggio 2015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Performance riconosciuta</vt:lpstr>
      <vt:lpstr>Qualità effettiva</vt:lpstr>
      <vt:lpstr>Quale impatto?</vt:lpstr>
      <vt:lpstr>Presentazione standard di PowerPoint</vt:lpstr>
      <vt:lpstr>Presentazione standard di PowerPoint</vt:lpstr>
      <vt:lpstr>Presentazione standard di PowerPoint</vt:lpstr>
      <vt:lpstr>SECS-P/10- Evoluzione dell’organico</vt:lpstr>
      <vt:lpstr>Presentazione standard di PowerPoint</vt:lpstr>
      <vt:lpstr>Evoluzione dell’organico nelle non statali e telematiche</vt:lpstr>
      <vt:lpstr>Docenti di Organizzazione Aziendale -Diffusione territoriale</vt:lpstr>
      <vt:lpstr>Presentazione standard di PowerPoint</vt:lpstr>
      <vt:lpstr>Presentazione standard di PowerPoint</vt:lpstr>
      <vt:lpstr>ERC   ?                       SIR   ?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Gianfranco Rebora</dc:creator>
  <cp:lastModifiedBy>Gianfranco Rebora</cp:lastModifiedBy>
  <cp:revision>64</cp:revision>
  <dcterms:created xsi:type="dcterms:W3CDTF">2015-08-18T12:50:28Z</dcterms:created>
  <dcterms:modified xsi:type="dcterms:W3CDTF">2015-09-10T07:55:03Z</dcterms:modified>
</cp:coreProperties>
</file>